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 id="2147483792" r:id="rId2"/>
  </p:sldMasterIdLst>
  <p:notesMasterIdLst>
    <p:notesMasterId r:id="rId57"/>
  </p:notesMasterIdLst>
  <p:sldIdLst>
    <p:sldId id="272" r:id="rId3"/>
    <p:sldId id="257" r:id="rId4"/>
    <p:sldId id="258" r:id="rId5"/>
    <p:sldId id="271" r:id="rId6"/>
    <p:sldId id="274" r:id="rId7"/>
    <p:sldId id="275" r:id="rId8"/>
    <p:sldId id="273" r:id="rId9"/>
    <p:sldId id="276" r:id="rId10"/>
    <p:sldId id="277" r:id="rId11"/>
    <p:sldId id="259" r:id="rId12"/>
    <p:sldId id="260" r:id="rId13"/>
    <p:sldId id="296" r:id="rId14"/>
    <p:sldId id="297" r:id="rId15"/>
    <p:sldId id="298" r:id="rId16"/>
    <p:sldId id="299" r:id="rId17"/>
    <p:sldId id="300" r:id="rId18"/>
    <p:sldId id="339" r:id="rId19"/>
    <p:sldId id="340" r:id="rId20"/>
    <p:sldId id="341" r:id="rId21"/>
    <p:sldId id="342" r:id="rId22"/>
    <p:sldId id="343" r:id="rId23"/>
    <p:sldId id="344" r:id="rId24"/>
    <p:sldId id="301" r:id="rId25"/>
    <p:sldId id="302" r:id="rId26"/>
    <p:sldId id="303" r:id="rId27"/>
    <p:sldId id="316" r:id="rId28"/>
    <p:sldId id="304" r:id="rId29"/>
    <p:sldId id="305" r:id="rId30"/>
    <p:sldId id="306" r:id="rId31"/>
    <p:sldId id="308" r:id="rId32"/>
    <p:sldId id="337" r:id="rId33"/>
    <p:sldId id="313" r:id="rId34"/>
    <p:sldId id="314" r:id="rId35"/>
    <p:sldId id="317" r:id="rId36"/>
    <p:sldId id="261" r:id="rId37"/>
    <p:sldId id="264" r:id="rId38"/>
    <p:sldId id="319" r:id="rId39"/>
    <p:sldId id="322" r:id="rId40"/>
    <p:sldId id="323" r:id="rId41"/>
    <p:sldId id="325" r:id="rId42"/>
    <p:sldId id="324" r:id="rId43"/>
    <p:sldId id="326" r:id="rId44"/>
    <p:sldId id="327" r:id="rId45"/>
    <p:sldId id="328" r:id="rId46"/>
    <p:sldId id="329" r:id="rId47"/>
    <p:sldId id="330" r:id="rId48"/>
    <p:sldId id="332" r:id="rId49"/>
    <p:sldId id="331" r:id="rId50"/>
    <p:sldId id="321" r:id="rId51"/>
    <p:sldId id="333" r:id="rId52"/>
    <p:sldId id="334" r:id="rId53"/>
    <p:sldId id="335" r:id="rId54"/>
    <p:sldId id="336" r:id="rId55"/>
    <p:sldId id="27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01"/>
    <p:restoredTop sz="94745"/>
  </p:normalViewPr>
  <p:slideViewPr>
    <p:cSldViewPr snapToGrid="0" snapToObjects="1">
      <p:cViewPr varScale="1">
        <p:scale>
          <a:sx n="107" d="100"/>
          <a:sy n="107" d="100"/>
        </p:scale>
        <p:origin x="4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C49854-41BE-F545-B87B-C8720EF4CB05}"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1DEB1-B7F8-7B43-9DB4-C18523A7EE8B}" type="slidenum">
              <a:rPr lang="en-US" smtClean="0"/>
              <a:t>‹#›</a:t>
            </a:fld>
            <a:endParaRPr lang="en-US"/>
          </a:p>
        </p:txBody>
      </p:sp>
    </p:spTree>
    <p:extLst>
      <p:ext uri="{BB962C8B-B14F-4D97-AF65-F5344CB8AC3E}">
        <p14:creationId xmlns:p14="http://schemas.microsoft.com/office/powerpoint/2010/main" val="343971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0AB9A2-27E2-422F-A75A-4C116AE44D5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59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0AB9A2-27E2-422F-A75A-4C116AE44D5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740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0AB9A2-27E2-422F-A75A-4C116AE44D5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315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0AB9A2-27E2-422F-A75A-4C116AE44D5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93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0AB9A2-27E2-422F-A75A-4C116AE44D5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3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0AB9A2-27E2-422F-A75A-4C116AE44D5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930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0AB9A2-27E2-422F-A75A-4C116AE44D5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40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A1DEB1-B7F8-7B43-9DB4-C18523A7EE8B}" type="slidenum">
              <a:rPr lang="en-US" smtClean="0"/>
              <a:t>36</a:t>
            </a:fld>
            <a:endParaRPr lang="en-US"/>
          </a:p>
        </p:txBody>
      </p:sp>
    </p:spTree>
    <p:extLst>
      <p:ext uri="{BB962C8B-B14F-4D97-AF65-F5344CB8AC3E}">
        <p14:creationId xmlns:p14="http://schemas.microsoft.com/office/powerpoint/2010/main" val="2523705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F39974E-7698-2749-981F-D410B042E1BF}" type="datetimeFigureOut">
              <a:rPr lang="en-US" smtClean="0"/>
              <a:t>9/4/2024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14EEB68-FE28-DD42-8CB3-0CCA52A82592}"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3642734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F39974E-7698-2749-981F-D410B042E1BF}"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EEB68-FE28-DD42-8CB3-0CCA52A82592}" type="slidenum">
              <a:rPr lang="en-US" smtClean="0"/>
              <a:t>‹#›</a:t>
            </a:fld>
            <a:endParaRPr lang="en-US"/>
          </a:p>
        </p:txBody>
      </p:sp>
    </p:spTree>
    <p:extLst>
      <p:ext uri="{BB962C8B-B14F-4D97-AF65-F5344CB8AC3E}">
        <p14:creationId xmlns:p14="http://schemas.microsoft.com/office/powerpoint/2010/main" val="197106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F39974E-7698-2749-981F-D410B042E1BF}"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EEB68-FE28-DD42-8CB3-0CCA52A82592}" type="slidenum">
              <a:rPr lang="en-US" smtClean="0"/>
              <a:t>‹#›</a:t>
            </a:fld>
            <a:endParaRPr lang="en-US"/>
          </a:p>
        </p:txBody>
      </p:sp>
    </p:spTree>
    <p:extLst>
      <p:ext uri="{BB962C8B-B14F-4D97-AF65-F5344CB8AC3E}">
        <p14:creationId xmlns:p14="http://schemas.microsoft.com/office/powerpoint/2010/main" val="450132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751A21-9331-44D9-9E3B-DD34B367CD9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2796131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751A21-9331-44D9-9E3B-DD34B367CD9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2575150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751A21-9331-44D9-9E3B-DD34B367CD9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3699154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751A21-9331-44D9-9E3B-DD34B367CD94}"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26002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751A21-9331-44D9-9E3B-DD34B367CD94}"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4031577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751A21-9331-44D9-9E3B-DD34B367CD94}"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1336418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751A21-9331-44D9-9E3B-DD34B367CD94}"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2456249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751A21-9331-44D9-9E3B-DD34B367CD94}"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174160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F39974E-7698-2749-981F-D410B042E1BF}"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EEB68-FE28-DD42-8CB3-0CCA52A82592}" type="slidenum">
              <a:rPr lang="en-US" smtClean="0"/>
              <a:t>‹#›</a:t>
            </a:fld>
            <a:endParaRPr lang="en-US"/>
          </a:p>
        </p:txBody>
      </p:sp>
    </p:spTree>
    <p:extLst>
      <p:ext uri="{BB962C8B-B14F-4D97-AF65-F5344CB8AC3E}">
        <p14:creationId xmlns:p14="http://schemas.microsoft.com/office/powerpoint/2010/main" val="1851969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751A21-9331-44D9-9E3B-DD34B367CD94}"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4170896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751A21-9331-44D9-9E3B-DD34B367CD9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2565678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751A21-9331-44D9-9E3B-DD34B367CD9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extLst>
      <p:ext uri="{BB962C8B-B14F-4D97-AF65-F5344CB8AC3E}">
        <p14:creationId xmlns:p14="http://schemas.microsoft.com/office/powerpoint/2010/main" val="3727306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F39974E-7698-2749-981F-D410B042E1BF}" type="datetimeFigureOut">
              <a:rPr lang="en-US" smtClean="0"/>
              <a:t>9/4/2024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14EEB68-FE28-DD42-8CB3-0CCA52A82592}"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176396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F39974E-7698-2749-981F-D410B042E1BF}"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EEB68-FE28-DD42-8CB3-0CCA52A82592}" type="slidenum">
              <a:rPr lang="en-US" smtClean="0"/>
              <a:t>‹#›</a:t>
            </a:fld>
            <a:endParaRPr lang="en-US"/>
          </a:p>
        </p:txBody>
      </p:sp>
    </p:spTree>
    <p:extLst>
      <p:ext uri="{BB962C8B-B14F-4D97-AF65-F5344CB8AC3E}">
        <p14:creationId xmlns:p14="http://schemas.microsoft.com/office/powerpoint/2010/main" val="252372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F39974E-7698-2749-981F-D410B042E1BF}"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4EEB68-FE28-DD42-8CB3-0CCA52A82592}" type="slidenum">
              <a:rPr lang="en-US" smtClean="0"/>
              <a:t>‹#›</a:t>
            </a:fld>
            <a:endParaRPr lang="en-US"/>
          </a:p>
        </p:txBody>
      </p:sp>
    </p:spTree>
    <p:extLst>
      <p:ext uri="{BB962C8B-B14F-4D97-AF65-F5344CB8AC3E}">
        <p14:creationId xmlns:p14="http://schemas.microsoft.com/office/powerpoint/2010/main" val="1078954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F39974E-7698-2749-981F-D410B042E1BF}"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4EEB68-FE28-DD42-8CB3-0CCA52A82592}" type="slidenum">
              <a:rPr lang="en-US" smtClean="0"/>
              <a:t>‹#›</a:t>
            </a:fld>
            <a:endParaRPr lang="en-US"/>
          </a:p>
        </p:txBody>
      </p:sp>
    </p:spTree>
    <p:extLst>
      <p:ext uri="{BB962C8B-B14F-4D97-AF65-F5344CB8AC3E}">
        <p14:creationId xmlns:p14="http://schemas.microsoft.com/office/powerpoint/2010/main" val="129426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39974E-7698-2749-981F-D410B042E1BF}"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4EEB68-FE28-DD42-8CB3-0CCA52A82592}" type="slidenum">
              <a:rPr lang="en-US" smtClean="0"/>
              <a:t>‹#›</a:t>
            </a:fld>
            <a:endParaRPr lang="en-US"/>
          </a:p>
        </p:txBody>
      </p:sp>
    </p:spTree>
    <p:extLst>
      <p:ext uri="{BB962C8B-B14F-4D97-AF65-F5344CB8AC3E}">
        <p14:creationId xmlns:p14="http://schemas.microsoft.com/office/powerpoint/2010/main" val="344835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F39974E-7698-2749-981F-D410B042E1BF}" type="datetimeFigureOut">
              <a:rPr lang="en-US" smtClean="0"/>
              <a:t>9/4/2024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14EEB68-FE28-DD42-8CB3-0CCA52A8259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8512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F39974E-7698-2749-981F-D410B042E1BF}" type="datetimeFigureOut">
              <a:rPr lang="en-US" smtClean="0"/>
              <a:t>9/4/2024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14EEB68-FE28-DD42-8CB3-0CCA52A8259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092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F39974E-7698-2749-981F-D410B042E1BF}" type="datetimeFigureOut">
              <a:rPr lang="en-US" smtClean="0"/>
              <a:t>9/4/2024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14EEB68-FE28-DD42-8CB3-0CCA52A82592}"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284941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t="-76000" b="-7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51A21-9331-44D9-9E3B-DD34B367CD94}" type="datetimeFigureOut">
              <a:rPr lang="en-US" smtClean="0"/>
              <a:t>9/4/2024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6B281-029C-4493-B1D5-3459F5C81164}" type="slidenum">
              <a:rPr lang="en-US" smtClean="0"/>
              <a:t>‹#›</a:t>
            </a:fld>
            <a:endParaRPr lang="en-US"/>
          </a:p>
        </p:txBody>
      </p:sp>
    </p:spTree>
    <p:extLst>
      <p:ext uri="{BB962C8B-B14F-4D97-AF65-F5344CB8AC3E}">
        <p14:creationId xmlns:p14="http://schemas.microsoft.com/office/powerpoint/2010/main" val="232517531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www.britannica.com/biography/Arthur-Conan-Doyle"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hyperlink" Target="http://www.arthurconandoyle.com/book/a-study-in-scarlet.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F00FF-2AEE-919A-AFE0-007C944D53B7}"/>
              </a:ext>
            </a:extLst>
          </p:cNvPr>
          <p:cNvSpPr>
            <a:spLocks noGrp="1"/>
          </p:cNvSpPr>
          <p:nvPr>
            <p:ph type="ctrTitle"/>
          </p:nvPr>
        </p:nvSpPr>
        <p:spPr/>
        <p:txBody>
          <a:bodyPr anchor="ctr">
            <a:noAutofit/>
          </a:bodyPr>
          <a:lstStyle/>
          <a:p>
            <a:pPr algn="ctr">
              <a:lnSpc>
                <a:spcPct val="100000"/>
              </a:lnSpc>
            </a:pPr>
            <a:r>
              <a:rPr lang="en-US" sz="6600" b="1" dirty="0">
                <a:latin typeface="Times New Roman" panose="02020603050405020304" pitchFamily="18" charset="0"/>
                <a:cs typeface="Times New Roman" panose="02020603050405020304" pitchFamily="18" charset="0"/>
              </a:rPr>
              <a:t>Unit – I</a:t>
            </a:r>
            <a:endParaRPr lang="en-US" sz="5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5BEA96E6-E0FD-34AA-1825-CD0DA5496BF2}"/>
              </a:ext>
            </a:extLst>
          </p:cNvPr>
          <p:cNvSpPr>
            <a:spLocks noGrp="1"/>
          </p:cNvSpPr>
          <p:nvPr>
            <p:ph type="subTitle" idx="1"/>
          </p:nvPr>
        </p:nvSpPr>
        <p:spPr>
          <a:xfrm>
            <a:off x="1308847" y="3803879"/>
            <a:ext cx="9601199" cy="1086237"/>
          </a:xfrm>
        </p:spPr>
        <p:txBody>
          <a:bodyPr>
            <a:normAutofit/>
          </a:bodyPr>
          <a:lstStyle/>
          <a:p>
            <a:r>
              <a:rPr lang="en-IN" sz="4000" dirty="0">
                <a:latin typeface="Times New Roman" panose="02020603050405020304" pitchFamily="18" charset="0"/>
                <a:cs typeface="Times New Roman" panose="02020603050405020304" pitchFamily="18" charset="0"/>
              </a:rPr>
              <a:t>Introduction to Forensic Science</a:t>
            </a:r>
          </a:p>
        </p:txBody>
      </p:sp>
      <p:sp>
        <p:nvSpPr>
          <p:cNvPr id="3" name="TextBox 2">
            <a:extLst>
              <a:ext uri="{FF2B5EF4-FFF2-40B4-BE49-F238E27FC236}">
                <a16:creationId xmlns:a16="http://schemas.microsoft.com/office/drawing/2014/main" id="{424F4333-4D93-FBDE-0A91-B6DFF635FBC4}"/>
              </a:ext>
            </a:extLst>
          </p:cNvPr>
          <p:cNvSpPr txBox="1"/>
          <p:nvPr/>
        </p:nvSpPr>
        <p:spPr>
          <a:xfrm>
            <a:off x="4764483" y="5312076"/>
            <a:ext cx="2662517" cy="873572"/>
          </a:xfrm>
          <a:prstGeom prst="rect">
            <a:avLst/>
          </a:prstGeom>
          <a:noFill/>
        </p:spPr>
        <p:txBody>
          <a:bodyPr wrap="square" rtlCol="0" anchor="ctr">
            <a:spAutoFit/>
          </a:bodyPr>
          <a:lstStyle/>
          <a:p>
            <a:pPr algn="ctr">
              <a:lnSpc>
                <a:spcPct val="150000"/>
              </a:lnSpc>
            </a:pPr>
            <a:r>
              <a:rPr lang="en-IN" b="1" dirty="0">
                <a:latin typeface="Times New Roman" panose="02020603050405020304" pitchFamily="18" charset="0"/>
                <a:cs typeface="Times New Roman" panose="02020603050405020304" pitchFamily="18" charset="0"/>
              </a:rPr>
              <a:t>Ashna Bhatia</a:t>
            </a:r>
          </a:p>
          <a:p>
            <a:pPr algn="ctr">
              <a:lnSpc>
                <a:spcPct val="150000"/>
              </a:lnSpc>
            </a:pPr>
            <a:r>
              <a:rPr lang="en-IN" dirty="0">
                <a:latin typeface="Times New Roman" panose="02020603050405020304" pitchFamily="18" charset="0"/>
                <a:cs typeface="Times New Roman" panose="02020603050405020304" pitchFamily="18" charset="0"/>
              </a:rPr>
              <a:t>Research Scholar, NFSU</a:t>
            </a:r>
          </a:p>
        </p:txBody>
      </p:sp>
    </p:spTree>
    <p:extLst>
      <p:ext uri="{BB962C8B-B14F-4D97-AF65-F5344CB8AC3E}">
        <p14:creationId xmlns:p14="http://schemas.microsoft.com/office/powerpoint/2010/main" val="3330905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1248-468C-2640-B911-DF2A6564CC5C}"/>
              </a:ext>
            </a:extLst>
          </p:cNvPr>
          <p:cNvSpPr>
            <a:spLocks noGrp="1"/>
          </p:cNvSpPr>
          <p:nvPr>
            <p:ph type="title"/>
          </p:nvPr>
        </p:nvSpPr>
        <p:spPr>
          <a:xfrm>
            <a:off x="1132764" y="138953"/>
            <a:ext cx="10754436" cy="1098176"/>
          </a:xfrm>
        </p:spPr>
        <p:txBody>
          <a:bodyPr anchor="ctr"/>
          <a:lstStyle/>
          <a:p>
            <a:pPr algn="ctr"/>
            <a:r>
              <a:rPr lang="en-US" dirty="0">
                <a:latin typeface="Times New Roman" panose="02020603050405020304" pitchFamily="18" charset="0"/>
                <a:cs typeface="Times New Roman" panose="02020603050405020304" pitchFamily="18" charset="0"/>
              </a:rPr>
              <a:t>Forensic Science – The Concept</a:t>
            </a:r>
          </a:p>
        </p:txBody>
      </p:sp>
      <p:sp>
        <p:nvSpPr>
          <p:cNvPr id="3" name="Content Placeholder 2">
            <a:extLst>
              <a:ext uri="{FF2B5EF4-FFF2-40B4-BE49-F238E27FC236}">
                <a16:creationId xmlns:a16="http://schemas.microsoft.com/office/drawing/2014/main" id="{20D9ED1C-3B1E-1947-8D5F-0959B565732A}"/>
              </a:ext>
            </a:extLst>
          </p:cNvPr>
          <p:cNvSpPr>
            <a:spLocks noGrp="1"/>
          </p:cNvSpPr>
          <p:nvPr>
            <p:ph idx="1"/>
          </p:nvPr>
        </p:nvSpPr>
        <p:spPr>
          <a:xfrm>
            <a:off x="1132764" y="1376083"/>
            <a:ext cx="10754436" cy="5217458"/>
          </a:xfrm>
        </p:spPr>
        <p:txBody>
          <a:bodyPr>
            <a:noAutofit/>
          </a:bodyPr>
          <a:lstStyle/>
          <a:p>
            <a:pPr algn="just"/>
            <a:r>
              <a:rPr lang="en-US" sz="1800" dirty="0">
                <a:latin typeface="Times New Roman" panose="02020603050405020304" pitchFamily="18" charset="0"/>
                <a:cs typeface="Times New Roman" panose="02020603050405020304" pitchFamily="18" charset="0"/>
              </a:rPr>
              <a:t>Based on </a:t>
            </a:r>
            <a:r>
              <a:rPr lang="en-US" sz="1800" dirty="0">
                <a:solidFill>
                  <a:srgbClr val="FF0000"/>
                </a:solidFill>
                <a:latin typeface="Times New Roman" panose="02020603050405020304" pitchFamily="18" charset="0"/>
                <a:cs typeface="Times New Roman" panose="02020603050405020304" pitchFamily="18" charset="0"/>
              </a:rPr>
              <a:t>Locard’s Principle of Exchange</a:t>
            </a:r>
            <a:r>
              <a:rPr lang="en-US" sz="1800" dirty="0">
                <a:solidFill>
                  <a:schemeClr val="tx1"/>
                </a:solidFill>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Whenever two objects - animate or inanimate, microscopic or macroscopic, in whichever physical state - come in contact with each other, there would be an exchange of materials and/or matters. </a:t>
            </a:r>
            <a:r>
              <a:rPr lang="en-US" sz="1800" dirty="0">
                <a:solidFill>
                  <a:srgbClr val="FF0000"/>
                </a:solidFill>
                <a:latin typeface="Times New Roman" panose="02020603050405020304" pitchFamily="18" charset="0"/>
                <a:cs typeface="Times New Roman" panose="02020603050405020304" pitchFamily="18" charset="0"/>
              </a:rPr>
              <a:t>(These materials and matters are known as</a:t>
            </a:r>
            <a:r>
              <a:rPr lang="en-US" sz="1800" b="1" i="1" dirty="0">
                <a:solidFill>
                  <a:srgbClr val="FF0000"/>
                </a:solidFill>
                <a:latin typeface="Times New Roman" panose="02020603050405020304" pitchFamily="18" charset="0"/>
                <a:cs typeface="Times New Roman" panose="02020603050405020304" pitchFamily="18" charset="0"/>
              </a:rPr>
              <a:t> Evidence)</a:t>
            </a:r>
            <a:r>
              <a:rPr lang="en-US" sz="1800" b="1" i="1" dirty="0">
                <a:solidFill>
                  <a:schemeClr val="tx1"/>
                </a:solidFill>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Types of evidence: </a:t>
            </a:r>
          </a:p>
          <a:p>
            <a:pPr lvl="1" algn="just"/>
            <a:r>
              <a:rPr lang="en-US" sz="1800" dirty="0">
                <a:latin typeface="Times New Roman" panose="02020603050405020304" pitchFamily="18" charset="0"/>
                <a:cs typeface="Times New Roman" panose="02020603050405020304" pitchFamily="18" charset="0"/>
              </a:rPr>
              <a:t>Testimonial Evidence: </a:t>
            </a:r>
            <a:r>
              <a:rPr lang="en-US" sz="1800" i="0" dirty="0">
                <a:latin typeface="Times New Roman" panose="02020603050405020304" pitchFamily="18" charset="0"/>
                <a:cs typeface="Times New Roman" panose="02020603050405020304" pitchFamily="18" charset="0"/>
              </a:rPr>
              <a:t>Testimonial evidence is a statement or declaration made by a witness under oath, often used as evidence in legal proceedings.</a:t>
            </a:r>
          </a:p>
          <a:p>
            <a:pPr lvl="1" algn="just"/>
            <a:r>
              <a:rPr lang="en-US" sz="1800" dirty="0">
                <a:latin typeface="Times New Roman" panose="02020603050405020304" pitchFamily="18" charset="0"/>
                <a:cs typeface="Times New Roman" panose="02020603050405020304" pitchFamily="18" charset="0"/>
              </a:rPr>
              <a:t>Physical Evidence: </a:t>
            </a:r>
            <a:r>
              <a:rPr lang="en-US" sz="1800" i="0" dirty="0">
                <a:latin typeface="Times New Roman" panose="02020603050405020304" pitchFamily="18" charset="0"/>
                <a:cs typeface="Times New Roman" panose="02020603050405020304" pitchFamily="18" charset="0"/>
              </a:rPr>
              <a:t>Physical evidence is any tangible object or material that can be used to establish facts in a legal case, such as fingerprints, DNA, or weapons.</a:t>
            </a:r>
          </a:p>
          <a:p>
            <a:pPr lvl="1" algn="just"/>
            <a:r>
              <a:rPr lang="en-US" sz="1800" dirty="0">
                <a:latin typeface="Times New Roman" panose="02020603050405020304" pitchFamily="18" charset="0"/>
                <a:cs typeface="Times New Roman" panose="02020603050405020304" pitchFamily="18" charset="0"/>
              </a:rPr>
              <a:t>Trace Evidence: </a:t>
            </a:r>
            <a:r>
              <a:rPr lang="en-US" sz="1800" i="0" dirty="0">
                <a:latin typeface="Times New Roman" panose="02020603050405020304" pitchFamily="18" charset="0"/>
                <a:cs typeface="Times New Roman" panose="02020603050405020304" pitchFamily="18" charset="0"/>
              </a:rPr>
              <a:t>Trace evidence is small, often microscopic, material that can link a suspect to a crime scene, such as hair, </a:t>
            </a:r>
            <a:r>
              <a:rPr lang="en-US" sz="1800" i="0" dirty="0" err="1">
                <a:latin typeface="Times New Roman" panose="02020603050405020304" pitchFamily="18" charset="0"/>
                <a:cs typeface="Times New Roman" panose="02020603050405020304" pitchFamily="18" charset="0"/>
              </a:rPr>
              <a:t>fibres</a:t>
            </a:r>
            <a:r>
              <a:rPr lang="en-US" sz="1800" i="0" dirty="0">
                <a:latin typeface="Times New Roman" panose="02020603050405020304" pitchFamily="18" charset="0"/>
                <a:cs typeface="Times New Roman" panose="02020603050405020304" pitchFamily="18" charset="0"/>
              </a:rPr>
              <a:t>, or gunpowder residue.</a:t>
            </a:r>
          </a:p>
          <a:p>
            <a:pPr lvl="1" algn="just"/>
            <a:r>
              <a:rPr lang="en-US" sz="1800" dirty="0">
                <a:latin typeface="Times New Roman" panose="02020603050405020304" pitchFamily="18" charset="0"/>
                <a:cs typeface="Times New Roman" panose="02020603050405020304" pitchFamily="18" charset="0"/>
              </a:rPr>
              <a:t>Digital Evidence: </a:t>
            </a:r>
            <a:r>
              <a:rPr lang="en-US" sz="1800" i="0" dirty="0">
                <a:latin typeface="Times New Roman" panose="02020603050405020304" pitchFamily="18" charset="0"/>
                <a:cs typeface="Times New Roman" panose="02020603050405020304" pitchFamily="18" charset="0"/>
              </a:rPr>
              <a:t>Digital evidence is information or data stored or transmitted in digital form, used in legal cases, such as emails, computer files, or metadata.</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Forensic science essentially deals with the laboratory examination of different types of evidence encountered at the crime scene.</a:t>
            </a:r>
          </a:p>
          <a:p>
            <a:pPr algn="just"/>
            <a:r>
              <a:rPr lang="en-US" sz="1800" dirty="0">
                <a:latin typeface="Times New Roman" panose="02020603050405020304" pitchFamily="18" charset="0"/>
                <a:cs typeface="Times New Roman" panose="02020603050405020304" pitchFamily="18" charset="0"/>
              </a:rPr>
              <a:t>Physical evidence is preferred over human evidence.</a:t>
            </a:r>
          </a:p>
        </p:txBody>
      </p:sp>
    </p:spTree>
    <p:extLst>
      <p:ext uri="{BB962C8B-B14F-4D97-AF65-F5344CB8AC3E}">
        <p14:creationId xmlns:p14="http://schemas.microsoft.com/office/powerpoint/2010/main" val="257797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A36C-158D-C84B-82AC-9110E478CAE2}"/>
              </a:ext>
            </a:extLst>
          </p:cNvPr>
          <p:cNvSpPr>
            <a:spLocks noGrp="1"/>
          </p:cNvSpPr>
          <p:nvPr>
            <p:ph type="title"/>
          </p:nvPr>
        </p:nvSpPr>
        <p:spPr>
          <a:xfrm>
            <a:off x="1069847" y="183777"/>
            <a:ext cx="10494623" cy="1053352"/>
          </a:xfrm>
        </p:spPr>
        <p:txBody>
          <a:bodyPr anchor="ctr"/>
          <a:lstStyle/>
          <a:p>
            <a:pPr algn="ctr"/>
            <a:r>
              <a:rPr lang="en-US" dirty="0">
                <a:latin typeface="Times New Roman" panose="02020603050405020304" pitchFamily="18" charset="0"/>
                <a:cs typeface="Times New Roman" panose="02020603050405020304" pitchFamily="18" charset="0"/>
              </a:rPr>
              <a:t>Basic Principles of Forensic Science</a:t>
            </a:r>
          </a:p>
        </p:txBody>
      </p:sp>
      <p:sp>
        <p:nvSpPr>
          <p:cNvPr id="3" name="Content Placeholder 2">
            <a:extLst>
              <a:ext uri="{FF2B5EF4-FFF2-40B4-BE49-F238E27FC236}">
                <a16:creationId xmlns:a16="http://schemas.microsoft.com/office/drawing/2014/main" id="{5FECE386-0372-754C-B7B6-6EA8C2E38C2E}"/>
              </a:ext>
            </a:extLst>
          </p:cNvPr>
          <p:cNvSpPr>
            <a:spLocks noGrp="1"/>
          </p:cNvSpPr>
          <p:nvPr>
            <p:ph idx="1"/>
          </p:nvPr>
        </p:nvSpPr>
        <p:spPr>
          <a:xfrm>
            <a:off x="1069847" y="1479176"/>
            <a:ext cx="10691846" cy="4848474"/>
          </a:xfrm>
        </p:spPr>
        <p:txBody>
          <a:bodyPr>
            <a:normAutofit/>
          </a:bodyPr>
          <a:lstStyle/>
          <a:p>
            <a:pPr algn="just"/>
            <a:r>
              <a:rPr lang="en-US" sz="1800" dirty="0">
                <a:latin typeface="Times New Roman" panose="02020603050405020304" pitchFamily="18" charset="0"/>
                <a:cs typeface="Times New Roman" panose="02020603050405020304" pitchFamily="18" charset="0"/>
              </a:rPr>
              <a:t>7 basic principles of Forensic Sciences</a:t>
            </a:r>
          </a:p>
          <a:p>
            <a:pPr marL="0" indent="0" algn="just">
              <a:buNone/>
            </a:pPr>
            <a:endParaRPr lang="en-US" sz="1800" dirty="0">
              <a:latin typeface="Times New Roman" panose="02020603050405020304" pitchFamily="18" charset="0"/>
              <a:cs typeface="Times New Roman" panose="02020603050405020304" pitchFamily="18" charset="0"/>
            </a:endParaRPr>
          </a:p>
          <a:p>
            <a:pPr marL="617220" lvl="1" indent="-342900" algn="just">
              <a:buFont typeface="+mj-lt"/>
              <a:buAutoNum type="arabicPeriod"/>
            </a:pPr>
            <a:r>
              <a:rPr lang="en-US" sz="1800" dirty="0">
                <a:latin typeface="Times New Roman" panose="02020603050405020304" pitchFamily="18" charset="0"/>
                <a:cs typeface="Times New Roman" panose="02020603050405020304" pitchFamily="18" charset="0"/>
              </a:rPr>
              <a:t>Law of Individuality (Every object is unique and individualistic).</a:t>
            </a:r>
          </a:p>
          <a:p>
            <a:pPr marL="617220" lvl="1" indent="-342900" algn="just">
              <a:buFont typeface="+mj-lt"/>
              <a:buAutoNum type="arabicPeriod"/>
            </a:pPr>
            <a:r>
              <a:rPr lang="en-US" sz="1800" dirty="0">
                <a:latin typeface="Times New Roman" panose="02020603050405020304" pitchFamily="18" charset="0"/>
                <a:cs typeface="Times New Roman" panose="02020603050405020304" pitchFamily="18" charset="0"/>
              </a:rPr>
              <a:t>Principle of Exchange (Every contact leaves a trace).</a:t>
            </a:r>
          </a:p>
          <a:p>
            <a:pPr marL="617220" lvl="1" indent="-342900" algn="just">
              <a:buFont typeface="+mj-lt"/>
              <a:buAutoNum type="arabicPeriod"/>
            </a:pPr>
            <a:r>
              <a:rPr lang="en-US" sz="1800" dirty="0">
                <a:latin typeface="Times New Roman" panose="02020603050405020304" pitchFamily="18" charset="0"/>
                <a:cs typeface="Times New Roman" panose="02020603050405020304" pitchFamily="18" charset="0"/>
              </a:rPr>
              <a:t>Law of Progressive change (Everything changes with the passage of time).</a:t>
            </a:r>
          </a:p>
          <a:p>
            <a:pPr marL="617220" lvl="1" indent="-342900" algn="just">
              <a:buFont typeface="+mj-lt"/>
              <a:buAutoNum type="arabicPeriod"/>
            </a:pPr>
            <a:r>
              <a:rPr lang="en-US" sz="1800" dirty="0">
                <a:latin typeface="Times New Roman" panose="02020603050405020304" pitchFamily="18" charset="0"/>
                <a:cs typeface="Times New Roman" panose="02020603050405020304" pitchFamily="18" charset="0"/>
              </a:rPr>
              <a:t>Law of Comparison (Only likes can be compared).</a:t>
            </a:r>
          </a:p>
          <a:p>
            <a:pPr marL="617220" lvl="1" indent="-342900" algn="just">
              <a:buFont typeface="+mj-lt"/>
              <a:buAutoNum type="arabicPeriod"/>
            </a:pPr>
            <a:r>
              <a:rPr lang="en-US" sz="1800" dirty="0">
                <a:latin typeface="Times New Roman" panose="02020603050405020304" pitchFamily="18" charset="0"/>
                <a:cs typeface="Times New Roman" panose="02020603050405020304" pitchFamily="18" charset="0"/>
              </a:rPr>
              <a:t>Law of Analysis (Analysis can be no better than the sample analyzed).</a:t>
            </a:r>
          </a:p>
          <a:p>
            <a:pPr marL="617220" lvl="1" indent="-342900" algn="just">
              <a:buFont typeface="+mj-lt"/>
              <a:buAutoNum type="arabicPeriod"/>
            </a:pPr>
            <a:r>
              <a:rPr lang="en-US" sz="1800" dirty="0">
                <a:latin typeface="Times New Roman" panose="02020603050405020304" pitchFamily="18" charset="0"/>
                <a:cs typeface="Times New Roman" panose="02020603050405020304" pitchFamily="18" charset="0"/>
              </a:rPr>
              <a:t>Law of Probability (Chances of occurrence of a particular event in a particular way out of a number of ways in which the event can take place).</a:t>
            </a:r>
          </a:p>
          <a:p>
            <a:pPr marL="617220" lvl="1" indent="-342900" algn="just">
              <a:buFont typeface="+mj-lt"/>
              <a:buAutoNum type="arabicPeriod"/>
            </a:pPr>
            <a:r>
              <a:rPr lang="en-US" sz="1800" dirty="0">
                <a:latin typeface="Times New Roman" panose="02020603050405020304" pitchFamily="18" charset="0"/>
                <a:cs typeface="Times New Roman" panose="02020603050405020304" pitchFamily="18" charset="0"/>
              </a:rPr>
              <a:t>Law of Circumstantial Facts (Facts do not lie, human can and do).</a:t>
            </a: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811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153400" y="762000"/>
            <a:ext cx="4343400" cy="1446550"/>
          </a:xfrm>
          <a:prstGeom prst="rect">
            <a:avLst/>
          </a:prstGeom>
          <a:noFill/>
          <a:ln>
            <a:noFill/>
          </a:ln>
          <a:effectLst>
            <a:glow rad="63500">
              <a:schemeClr val="bg2">
                <a:alpha val="40000"/>
              </a:schemeClr>
            </a:glow>
            <a:outerShdw dir="9600000" rotWithShape="0">
              <a:srgbClr val="000000"/>
            </a:outerShdw>
            <a:reflection blurRad="1244600" stA="94000" endPos="65000" dist="38100" dir="5400000" sy="-100000" algn="bl" rotWithShape="0"/>
          </a:effectLst>
        </p:spPr>
        <p:style>
          <a:lnRef idx="0">
            <a:schemeClr val="accent5"/>
          </a:lnRef>
          <a:fillRef idx="3">
            <a:schemeClr val="accent5"/>
          </a:fillRef>
          <a:effectRef idx="3">
            <a:schemeClr val="accent5"/>
          </a:effectRef>
          <a:fontRef idx="minor">
            <a:schemeClr val="lt1"/>
          </a:fontRef>
        </p:style>
        <p:txBody>
          <a:bodyPr wrap="square" rtlCol="0">
            <a:spAutoFit/>
            <a:sp3d extrusionH="57150">
              <a:bevelT w="38100" h="38100"/>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1" u="none" strike="noStrike" kern="1200" cap="none" spc="0" normalizeH="0" baseline="0" noProof="0">
                <a:ln>
                  <a:noFill/>
                </a:ln>
                <a:solidFill>
                  <a:prstClr val="black">
                    <a:lumMod val="65000"/>
                    <a:lumOff val="35000"/>
                  </a:prstClr>
                </a:solidFill>
                <a:effectLst>
                  <a:glow rad="127000">
                    <a:prstClr val="white">
                      <a:lumMod val="85000"/>
                    </a:prstClr>
                  </a:glow>
                </a:effectLst>
                <a:uLnTx/>
                <a:uFillTx/>
                <a:latin typeface="Calibri"/>
                <a:ea typeface="+mn-ea"/>
                <a:cs typeface="+mn-cs"/>
              </a:rPr>
              <a:t>UNDER </a:t>
            </a:r>
            <a:r>
              <a:rPr kumimoji="0" lang="en-US" sz="4400" b="0" i="1" u="none" strike="noStrike" kern="1200" cap="none" spc="0" normalizeH="0" baseline="0" noProof="0">
                <a:ln>
                  <a:noFill/>
                </a:ln>
                <a:solidFill>
                  <a:prstClr val="black">
                    <a:lumMod val="65000"/>
                    <a:lumOff val="35000"/>
                  </a:prstClr>
                </a:solidFill>
                <a:effectLst>
                  <a:glow rad="127000">
                    <a:prstClr val="white">
                      <a:lumMod val="85000"/>
                    </a:prstClr>
                  </a:glow>
                  <a:innerShdw blurRad="63500" dist="50800" dir="13500000">
                    <a:prstClr val="black">
                      <a:alpha val="98000"/>
                    </a:prstClr>
                  </a:innerShdw>
                </a:effectLst>
                <a:uLnTx/>
                <a:uFillTx/>
                <a:latin typeface="Calibri"/>
                <a:ea typeface="+mn-ea"/>
                <a:cs typeface="+mn-cs"/>
              </a:rPr>
              <a:t>INVESTIGATION…</a:t>
            </a:r>
            <a:endParaRPr kumimoji="0" lang="en-IN" sz="4400" b="0" i="1" u="none" strike="noStrike" kern="1200" cap="none" spc="0" normalizeH="0" baseline="0" noProof="0">
              <a:ln>
                <a:noFill/>
              </a:ln>
              <a:solidFill>
                <a:prstClr val="black">
                  <a:lumMod val="65000"/>
                  <a:lumOff val="35000"/>
                </a:prstClr>
              </a:solidFill>
              <a:effectLst>
                <a:glow rad="127000">
                  <a:prstClr val="white">
                    <a:lumMod val="85000"/>
                  </a:prstClr>
                </a:glow>
                <a:innerShdw blurRad="63500" dist="50800" dir="13500000">
                  <a:prstClr val="black">
                    <a:alpha val="98000"/>
                  </a:prstClr>
                </a:innerShdw>
              </a:effectLst>
              <a:uLnTx/>
              <a:uFillTx/>
              <a:latin typeface="Calibri"/>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76000" b="-7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0175"/>
            <a:ext cx="10363200" cy="1470025"/>
          </a:xfrm>
        </p:spPr>
        <p:txBody>
          <a:bodyPr>
            <a:normAutofit/>
          </a:bodyPr>
          <a:lstStyle/>
          <a:p>
            <a:r>
              <a:rPr lang="en-US" dirty="0">
                <a:latin typeface="Times New Roman" panose="02020603050405020304" pitchFamily="18" charset="0"/>
                <a:cs typeface="Times New Roman" panose="02020603050405020304" pitchFamily="18" charset="0"/>
              </a:rPr>
              <a:t>Sherlock Holmes?</a:t>
            </a:r>
            <a:endParaRPr lang="en-IN"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22728" y="1600200"/>
            <a:ext cx="11609296" cy="5029200"/>
          </a:xfrm>
        </p:spPr>
        <p:txBody>
          <a:bodyPr>
            <a:noAutofit/>
          </a:bodyPr>
          <a:lstStyle/>
          <a:p>
            <a:pPr marL="514350" indent="-5143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Fictional character created by the Scottish writer </a:t>
            </a:r>
            <a:r>
              <a:rPr lang="en-US" sz="2000" dirty="0">
                <a:solidFill>
                  <a:srgbClr val="C0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Arthur Conan Doyle</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in 1887. </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514350" indent="-5143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Arthur Ignatius Conan Doyle</a:t>
            </a:r>
            <a:r>
              <a:rPr lang="en-US" sz="2000" dirty="0">
                <a:solidFill>
                  <a:schemeClr val="tx1"/>
                </a:solidFill>
                <a:latin typeface="Times New Roman" panose="02020603050405020304" pitchFamily="18" charset="0"/>
                <a:cs typeface="Times New Roman" panose="02020603050405020304" pitchFamily="18" charset="0"/>
              </a:rPr>
              <a:t> (1859-1930) was born in Edinburgh, Scotland. He worked as a surgeon on a whaling boat and also as a medical officer. </a:t>
            </a:r>
          </a:p>
          <a:p>
            <a:pPr algn="just"/>
            <a:endParaRPr lang="en-US" sz="2000" b="1" dirty="0">
              <a:solidFill>
                <a:schemeClr val="tx1"/>
              </a:solidFill>
              <a:latin typeface="Times New Roman" panose="02020603050405020304" pitchFamily="18" charset="0"/>
              <a:cs typeface="Times New Roman" panose="02020603050405020304" pitchFamily="18" charset="0"/>
            </a:endParaRPr>
          </a:p>
          <a:p>
            <a:pPr marL="514350" indent="-5143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His first novel was published in </a:t>
            </a:r>
            <a:r>
              <a:rPr lang="en-US" sz="2000" b="1" dirty="0" err="1">
                <a:solidFill>
                  <a:schemeClr val="tx1"/>
                </a:solidFill>
                <a:latin typeface="Times New Roman" panose="02020603050405020304" pitchFamily="18" charset="0"/>
                <a:cs typeface="Times New Roman" panose="02020603050405020304" pitchFamily="18" charset="0"/>
              </a:rPr>
              <a:t>Beeton’s</a:t>
            </a:r>
            <a:r>
              <a:rPr lang="en-US" sz="2000" b="1" dirty="0">
                <a:solidFill>
                  <a:schemeClr val="tx1"/>
                </a:solidFill>
                <a:latin typeface="Times New Roman" panose="02020603050405020304" pitchFamily="18" charset="0"/>
                <a:cs typeface="Times New Roman" panose="02020603050405020304" pitchFamily="18" charset="0"/>
              </a:rPr>
              <a:t> Christmas Annual</a:t>
            </a:r>
            <a:r>
              <a:rPr lang="en-US" sz="2000" dirty="0">
                <a:solidFill>
                  <a:schemeClr val="tx1"/>
                </a:solidFill>
                <a:latin typeface="Times New Roman" panose="02020603050405020304" pitchFamily="18" charset="0"/>
                <a:cs typeface="Times New Roman" panose="02020603050405020304" pitchFamily="18" charset="0"/>
              </a:rPr>
              <a:t>, under the title </a:t>
            </a:r>
            <a:r>
              <a:rPr lang="en-US" sz="2000" b="1" i="1" u="sng" dirty="0">
                <a:solidFill>
                  <a:srgbClr val="C0000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A Study in Scarlet</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which introduced us to the immortal Sherlock Holmes and Dr. Watson.</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087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t="-76000" b="-7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26141" y="951747"/>
            <a:ext cx="10820400" cy="4832092"/>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Golden Rule of Criminal Investigation?</a:t>
            </a:r>
          </a:p>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Golden Rule in Criminal Investigation</a:t>
            </a:r>
            <a:r>
              <a:rPr lang="en-US" i="1"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Do not touch, alter, move, or transfer any object at the crime scene unless it is properly marked, measured, sketched and/or photographed</a:t>
            </a:r>
            <a:r>
              <a:rPr lang="en-US" i="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8065" y="518919"/>
            <a:ext cx="11335870" cy="808891"/>
          </a:xfrm>
        </p:spPr>
        <p:txBody>
          <a:bodyPr>
            <a:normAutofit/>
          </a:bodyPr>
          <a:lstStyle/>
          <a:p>
            <a:r>
              <a:rPr lang="en-US" sz="3200" b="1" dirty="0">
                <a:latin typeface="Times New Roman" panose="02020603050405020304" pitchFamily="18" charset="0"/>
                <a:cs typeface="Times New Roman" panose="02020603050405020304" pitchFamily="18" charset="0"/>
              </a:rPr>
              <a:t>What is </a:t>
            </a:r>
            <a:r>
              <a:rPr lang="en-US" sz="3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Forensic Science</a:t>
            </a:r>
            <a:r>
              <a:rPr lang="en-US" sz="3200" b="1" dirty="0">
                <a:latin typeface="Times New Roman" panose="02020603050405020304" pitchFamily="18" charset="0"/>
                <a:cs typeface="Times New Roman" panose="02020603050405020304" pitchFamily="18" charset="0"/>
              </a:rPr>
              <a:t>?</a:t>
            </a:r>
            <a:endParaRPr lang="en-IN" sz="32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6200" y="1896035"/>
            <a:ext cx="12039600" cy="4038600"/>
          </a:xfrm>
        </p:spPr>
        <p:txBody>
          <a:bodyPr>
            <a:normAutofit/>
          </a:bodyPr>
          <a:lstStyle/>
          <a:p>
            <a:pPr>
              <a:lnSpc>
                <a:spcPct val="150000"/>
              </a:lnSpc>
            </a:pPr>
            <a:r>
              <a:rPr lang="en-US" sz="2800" b="1" dirty="0">
                <a:solidFill>
                  <a:schemeClr val="tx1"/>
                </a:solidFill>
                <a:latin typeface="Times New Roman" panose="02020603050405020304" pitchFamily="18" charset="0"/>
                <a:cs typeface="Times New Roman" panose="02020603050405020304" pitchFamily="18" charset="0"/>
              </a:rPr>
              <a:t>Definition:</a:t>
            </a:r>
          </a:p>
          <a:p>
            <a:pPr marL="457200" indent="-457200">
              <a:lnSpc>
                <a:spcPct val="150000"/>
              </a:lnSpc>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The application of scientific technology to supply accurate and objective information reflecting the events that occurred at a crime </a:t>
            </a:r>
          </a:p>
          <a:p>
            <a:pPr>
              <a:lnSpc>
                <a:spcPct val="150000"/>
              </a:lnSpc>
            </a:pPr>
            <a:r>
              <a:rPr lang="en-US" sz="2800" dirty="0">
                <a:solidFill>
                  <a:schemeClr val="tx1"/>
                </a:solidFill>
                <a:latin typeface="Times New Roman" panose="02020603050405020304" pitchFamily="18" charset="0"/>
                <a:cs typeface="Times New Roman" panose="02020603050405020304" pitchFamily="18" charset="0"/>
              </a:rPr>
              <a:t>Or</a:t>
            </a:r>
          </a:p>
          <a:p>
            <a:pPr marL="457200" indent="-457200">
              <a:lnSpc>
                <a:spcPct val="150000"/>
              </a:lnSpc>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The application of scientific knowledge to legal problems.</a:t>
            </a:r>
          </a:p>
          <a:p>
            <a:pPr algn="just">
              <a:lnSpc>
                <a:spcPct val="150000"/>
              </a:lnSpc>
            </a:pPr>
            <a:endParaRPr lang="en-I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86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a:xfrm>
            <a:off x="986118" y="429974"/>
            <a:ext cx="10949850" cy="599805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Before providing a short description of the forensic disciplines, it is necessary to discuss THREE CONCEPTS that are important in all forensic sciences.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14350" marR="0" lvl="0" indent="-51435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b="1"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Chain of Custody</a:t>
            </a:r>
            <a:r>
              <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1"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first involves maintaining the proper </a:t>
            </a: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“chain of custody</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when dealing with evidence. </a:t>
            </a:r>
          </a:p>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Evidence of whatever type must be </a:t>
            </a:r>
            <a:r>
              <a:rPr kumimoji="0" lang="en-US"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carefully and properly documented and evaluated</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Because of the nature of certain types of evidence, it cannot all be collected and preserved indefinitely.</a:t>
            </a:r>
          </a:p>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Maintaining a proper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“chain of custody”</a:t>
            </a:r>
            <a:r>
              <a:rPr kumimoji="0" lang="en-US"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involves </a:t>
            </a:r>
            <a:r>
              <a:rPr kumimoji="0" lang="en-US"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producing and maintaining written documentation that accompanies the evidence and provides an uninterrupted timeline showing the secure location of the evidence from the time that it was discovered until the present time</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Any transfer of evidence from one person or secure location to another must be documented. Maintaining this chain of custody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helps to ensure that the evidence has not been contaminated or compromised in any way</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the proper “chain of custody” is not maintained, the breaking of the chain may well provide a potential reason for such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evidence to be inadmissible in court</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16172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a:xfrm>
            <a:off x="896471" y="499223"/>
            <a:ext cx="7162800" cy="585955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What the Chain of Custody entail in Digital Cyber Forensics?</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b="1" dirty="0">
              <a:solidFill>
                <a:prstClr val="black"/>
              </a:solidFill>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chain of custody in digital cyber forensics is also known as the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paper trail</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or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forensic link</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or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chronological documentation of the evidence</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Chain of custody indicates the </a:t>
            </a:r>
            <a:r>
              <a:rPr kumimoji="0" lang="en-US" b="0"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collection, sequence of control, transfer and analysis</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also </a:t>
            </a:r>
            <a:r>
              <a:rPr kumimoji="0" lang="en-US" b="0"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documents details of each person who handled the evidence</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b="0"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date and time it was collected or transferred</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the </a:t>
            </a:r>
            <a:r>
              <a:rPr kumimoji="0" lang="en-US" b="0"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purpose of the transfer</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demonstrates trust to the courts and the client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that the evidence has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not tampered</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Digital evidence is acquired from a myriad of devices like a vast number of IoT devices, audio evidence, video recordings, images, and other data stored on hard drives, flash drives, and other physical media.</a:t>
            </a:r>
          </a:p>
        </p:txBody>
      </p:sp>
      <p:pic>
        <p:nvPicPr>
          <p:cNvPr id="2" name="Picture 1">
            <a:extLst>
              <a:ext uri="{FF2B5EF4-FFF2-40B4-BE49-F238E27FC236}">
                <a16:creationId xmlns:a16="http://schemas.microsoft.com/office/drawing/2014/main" id="{742494DA-4133-A03C-0837-2E8BA6FBE3B4}"/>
              </a:ext>
            </a:extLst>
          </p:cNvPr>
          <p:cNvPicPr>
            <a:picLocks noChangeAspect="1"/>
          </p:cNvPicPr>
          <p:nvPr/>
        </p:nvPicPr>
        <p:blipFill>
          <a:blip r:embed="rId3"/>
          <a:srcRect l="9269" t="4756" r="6162" b="3398"/>
          <a:stretch/>
        </p:blipFill>
        <p:spPr>
          <a:xfrm>
            <a:off x="8325199" y="802556"/>
            <a:ext cx="3663333" cy="5252888"/>
          </a:xfrm>
          <a:prstGeom prst="rect">
            <a:avLst/>
          </a:prstGeom>
        </p:spPr>
      </p:pic>
    </p:spTree>
    <p:extLst>
      <p:ext uri="{BB962C8B-B14F-4D97-AF65-F5344CB8AC3E}">
        <p14:creationId xmlns:p14="http://schemas.microsoft.com/office/powerpoint/2010/main" val="1287664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a:xfrm>
            <a:off x="986118" y="1122471"/>
            <a:ext cx="10949850" cy="461305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Importance of Maintaining Chain of Custody?</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b="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Importance to Examiner</a:t>
            </a:r>
            <a:r>
              <a:rPr kumimoji="0" lang="en-US" b="1"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preserve the integrity of the evidence.</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prevent the evidence from contamination, which can alter the state of the evidence.</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case you obtained metadata for a piece of evidence but were unable to extract any meaningful information from the metadata. In such a case, the chain of custody helps to show where possible evidence might lie, where it came from, who created it, and the type of equipment used. This will help you to generate an exemplar and compare it to the evidence to confirm the evidence properties.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b="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Importance to the Court</a:t>
            </a:r>
            <a:r>
              <a:rPr kumimoji="0" lang="en-US" b="1"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not preserved, the evidence submitted in the court might be challenged and ruled inadmissible.</a:t>
            </a:r>
          </a:p>
        </p:txBody>
      </p:sp>
    </p:spTree>
    <p:extLst>
      <p:ext uri="{BB962C8B-B14F-4D97-AF65-F5344CB8AC3E}">
        <p14:creationId xmlns:p14="http://schemas.microsoft.com/office/powerpoint/2010/main" val="2953607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a:xfrm>
            <a:off x="986118" y="116209"/>
            <a:ext cx="10949850" cy="669055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Chain of Custody Process</a:t>
            </a:r>
          </a:p>
          <a:p>
            <a:pPr marR="0" lvl="0" algn="just" defTabSz="914400" rtl="0" eaLnBrk="1" fontAlgn="auto" latinLnBrk="0" hangingPunct="1">
              <a:lnSpc>
                <a:spcPct val="150000"/>
              </a:lnSpc>
              <a:spcBef>
                <a:spcPts val="0"/>
              </a:spcBef>
              <a:spcAft>
                <a:spcPts val="0"/>
              </a:spcAft>
              <a:buClrTx/>
              <a:buSzTx/>
              <a:tabLst/>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preserve digital evidence, the chain of custody should span from the first step of </a:t>
            </a:r>
            <a:r>
              <a:rPr kumimoji="0" lang="en-US"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 collection </a:t>
            </a: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a:t>
            </a:r>
            <a:r>
              <a:rPr kumimoji="0" lang="en-US"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examination</a:t>
            </a: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analysis</a:t>
            </a: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reporting</a:t>
            </a: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the </a:t>
            </a:r>
            <a:r>
              <a:rPr kumimoji="0" lang="en-US"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 of presentation to the Courts</a:t>
            </a: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This is very important </a:t>
            </a:r>
            <a:r>
              <a:rPr kumimoji="0" lang="en-US"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to avoid the possibility of any suggestion that the evidence has been compromised in any way</a:t>
            </a: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R="0" lvl="0" algn="just" defTabSz="914400" rtl="0" eaLnBrk="1" fontAlgn="auto" latinLnBrk="0" hangingPunct="1">
              <a:lnSpc>
                <a:spcPct val="150000"/>
              </a:lnSpc>
              <a:spcBef>
                <a:spcPts val="0"/>
              </a:spcBef>
              <a:spcAft>
                <a:spcPts val="0"/>
              </a:spcAft>
              <a:buClrTx/>
              <a:buSzTx/>
              <a:tabLst/>
              <a:defRPr/>
            </a:pPr>
            <a:endParaRPr lang="en-US" dirty="0">
              <a:solidFill>
                <a:prstClr val="black"/>
              </a:solidFill>
              <a:latin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50000"/>
              </a:lnSpc>
              <a:spcBef>
                <a:spcPts val="0"/>
              </a:spcBef>
              <a:spcAft>
                <a:spcPts val="0"/>
              </a:spcAft>
              <a:buClrTx/>
              <a:buSzTx/>
              <a:tabLst/>
              <a:defRPr/>
            </a:pPr>
            <a:endParaRPr lang="en-US" dirty="0">
              <a:solidFill>
                <a:prstClr val="black"/>
              </a:solidFill>
              <a:latin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50000"/>
              </a:lnSpc>
              <a:spcBef>
                <a:spcPts val="0"/>
              </a:spcBef>
              <a:spcAft>
                <a:spcPts val="0"/>
              </a:spcAft>
              <a:buClrTx/>
              <a:buSzTx/>
              <a:tabLst/>
              <a:defRPr/>
            </a:pPr>
            <a:endParaRPr lang="en-US" dirty="0">
              <a:solidFill>
                <a:prstClr val="black"/>
              </a:solidFill>
              <a:latin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50000"/>
              </a:lnSpc>
              <a:spcBef>
                <a:spcPts val="0"/>
              </a:spcBef>
              <a:spcAft>
                <a:spcPts val="0"/>
              </a:spcAft>
              <a:buClrTx/>
              <a:buSzTx/>
              <a:tabLst/>
              <a:defRPr/>
            </a:pPr>
            <a:endParaRPr lang="en-US" dirty="0">
              <a:solidFill>
                <a:prstClr val="black"/>
              </a:solidFill>
              <a:latin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50000"/>
              </a:lnSpc>
              <a:spcBef>
                <a:spcPts val="0"/>
              </a:spcBef>
              <a:spcAft>
                <a:spcPts val="0"/>
              </a:spcAft>
              <a:buClrTx/>
              <a:buSzTx/>
              <a:tabLst/>
              <a:defRPr/>
            </a:pPr>
            <a:endParaRPr lang="en-US" dirty="0">
              <a:solidFill>
                <a:prstClr val="black"/>
              </a:solidFill>
              <a:latin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50000"/>
              </a:lnSpc>
              <a:spcBef>
                <a:spcPts val="0"/>
              </a:spcBef>
              <a:spcAft>
                <a:spcPts val="0"/>
              </a:spcAft>
              <a:buClrTx/>
              <a:buSzTx/>
              <a:tabLst/>
              <a:defRPr/>
            </a:pPr>
            <a:r>
              <a:rPr lang="en-US" dirty="0">
                <a:solidFill>
                  <a:prstClr val="black"/>
                </a:solidFill>
                <a:latin typeface="Times New Roman" panose="02020603050405020304" pitchFamily="18" charset="0"/>
                <a:cs typeface="Times New Roman" panose="02020603050405020304" pitchFamily="18" charset="0"/>
              </a:rPr>
              <a:t>Each stage of the chain of custody in detail:</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en-US" b="1" dirty="0">
                <a:solidFill>
                  <a:prstClr val="black"/>
                </a:solidFill>
                <a:latin typeface="Times New Roman" panose="02020603050405020304" pitchFamily="18" charset="0"/>
                <a:cs typeface="Times New Roman" panose="02020603050405020304" pitchFamily="18" charset="0"/>
              </a:rPr>
              <a:t>Data Collection: </a:t>
            </a:r>
            <a:r>
              <a:rPr lang="en-US" dirty="0">
                <a:solidFill>
                  <a:prstClr val="black"/>
                </a:solidFill>
                <a:latin typeface="Times New Roman" panose="02020603050405020304" pitchFamily="18" charset="0"/>
                <a:cs typeface="Times New Roman" panose="02020603050405020304" pitchFamily="18" charset="0"/>
              </a:rPr>
              <a:t>This is where the chain of custody process is initiated. It involves </a:t>
            </a:r>
            <a:r>
              <a:rPr lang="en-US" i="1" dirty="0">
                <a:solidFill>
                  <a:prstClr val="black"/>
                </a:solidFill>
                <a:latin typeface="Times New Roman" panose="02020603050405020304" pitchFamily="18" charset="0"/>
                <a:cs typeface="Times New Roman" panose="02020603050405020304" pitchFamily="18" charset="0"/>
              </a:rPr>
              <a:t>identification, labelling, recording, and the acquisition of data from all the possible relevant sources</a:t>
            </a:r>
            <a:r>
              <a:rPr lang="en-US" dirty="0">
                <a:solidFill>
                  <a:prstClr val="black"/>
                </a:solidFill>
                <a:latin typeface="Times New Roman" panose="02020603050405020304" pitchFamily="18" charset="0"/>
                <a:cs typeface="Times New Roman" panose="02020603050405020304" pitchFamily="18" charset="0"/>
              </a:rPr>
              <a:t> that preserve the integrity of the data and evidence collected.</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en-US" b="1" dirty="0">
                <a:solidFill>
                  <a:prstClr val="black"/>
                </a:solidFill>
                <a:latin typeface="Times New Roman" panose="02020603050405020304" pitchFamily="18" charset="0"/>
                <a:cs typeface="Times New Roman" panose="02020603050405020304" pitchFamily="18" charset="0"/>
              </a:rPr>
              <a:t>Examination:</a:t>
            </a:r>
            <a:r>
              <a:rPr lang="en-US" dirty="0">
                <a:solidFill>
                  <a:prstClr val="black"/>
                </a:solidFill>
                <a:latin typeface="Times New Roman" panose="02020603050405020304" pitchFamily="18" charset="0"/>
                <a:cs typeface="Times New Roman" panose="02020603050405020304" pitchFamily="18" charset="0"/>
              </a:rPr>
              <a:t> During this process, the chain of custody information is documented outlining the </a:t>
            </a:r>
            <a:r>
              <a:rPr lang="en-US" i="1" dirty="0">
                <a:solidFill>
                  <a:prstClr val="black"/>
                </a:solidFill>
                <a:latin typeface="Times New Roman" panose="02020603050405020304" pitchFamily="18" charset="0"/>
                <a:cs typeface="Times New Roman" panose="02020603050405020304" pitchFamily="18" charset="0"/>
              </a:rPr>
              <a:t>forensic process undertaken</a:t>
            </a:r>
            <a:r>
              <a:rPr lang="en-US" dirty="0">
                <a:solidFill>
                  <a:prstClr val="black"/>
                </a:solidFill>
                <a:latin typeface="Times New Roman" panose="02020603050405020304" pitchFamily="18" charset="0"/>
                <a:cs typeface="Times New Roman" panose="02020603050405020304" pitchFamily="18" charset="0"/>
              </a:rPr>
              <a:t>. It is important to </a:t>
            </a:r>
            <a:r>
              <a:rPr lang="en-US" i="1" dirty="0">
                <a:solidFill>
                  <a:prstClr val="black"/>
                </a:solidFill>
                <a:latin typeface="Times New Roman" panose="02020603050405020304" pitchFamily="18" charset="0"/>
                <a:cs typeface="Times New Roman" panose="02020603050405020304" pitchFamily="18" charset="0"/>
              </a:rPr>
              <a:t>capture screenshots </a:t>
            </a:r>
            <a:r>
              <a:rPr lang="en-US" dirty="0">
                <a:solidFill>
                  <a:prstClr val="black"/>
                </a:solidFill>
                <a:latin typeface="Times New Roman" panose="02020603050405020304" pitchFamily="18" charset="0"/>
                <a:cs typeface="Times New Roman" panose="02020603050405020304" pitchFamily="18" charset="0"/>
              </a:rPr>
              <a:t>throughout the process to show the tasks that are completed and the evidence uncovered.</a:t>
            </a:r>
          </a:p>
        </p:txBody>
      </p:sp>
      <p:pic>
        <p:nvPicPr>
          <p:cNvPr id="2" name="Picture 1">
            <a:extLst>
              <a:ext uri="{FF2B5EF4-FFF2-40B4-BE49-F238E27FC236}">
                <a16:creationId xmlns:a16="http://schemas.microsoft.com/office/drawing/2014/main" id="{3A86BE12-198F-5A25-4C86-4F4F2F9C98BA}"/>
              </a:ext>
            </a:extLst>
          </p:cNvPr>
          <p:cNvPicPr>
            <a:picLocks noChangeAspect="1"/>
          </p:cNvPicPr>
          <p:nvPr/>
        </p:nvPicPr>
        <p:blipFill>
          <a:blip r:embed="rId3"/>
          <a:stretch>
            <a:fillRect/>
          </a:stretch>
        </p:blipFill>
        <p:spPr>
          <a:xfrm>
            <a:off x="3508842" y="2083734"/>
            <a:ext cx="6124575" cy="1543050"/>
          </a:xfrm>
          <a:prstGeom prst="rect">
            <a:avLst/>
          </a:prstGeom>
        </p:spPr>
      </p:pic>
    </p:spTree>
    <p:extLst>
      <p:ext uri="{BB962C8B-B14F-4D97-AF65-F5344CB8AC3E}">
        <p14:creationId xmlns:p14="http://schemas.microsoft.com/office/powerpoint/2010/main" val="2700425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B5C5-3936-424C-A08A-D6D46E15CE0D}"/>
              </a:ext>
            </a:extLst>
          </p:cNvPr>
          <p:cNvSpPr>
            <a:spLocks noGrp="1"/>
          </p:cNvSpPr>
          <p:nvPr>
            <p:ph type="title"/>
          </p:nvPr>
        </p:nvSpPr>
        <p:spPr>
          <a:xfrm>
            <a:off x="1371600" y="685800"/>
            <a:ext cx="9601200" cy="1079887"/>
          </a:xfrm>
        </p:spPr>
        <p:txBody>
          <a:bodyPr anchor="ctr"/>
          <a:lstStyle/>
          <a:p>
            <a:pPr algn="ctr"/>
            <a:r>
              <a:rPr lang="en-US" dirty="0">
                <a:latin typeface="Times New Roman" panose="02020603050405020304" pitchFamily="18" charset="0"/>
                <a:cs typeface="Times New Roman" panose="02020603050405020304" pitchFamily="18" charset="0"/>
              </a:rPr>
              <a:t>Forensic Science?</a:t>
            </a:r>
          </a:p>
        </p:txBody>
      </p:sp>
      <p:sp>
        <p:nvSpPr>
          <p:cNvPr id="3" name="Content Placeholder 2">
            <a:extLst>
              <a:ext uri="{FF2B5EF4-FFF2-40B4-BE49-F238E27FC236}">
                <a16:creationId xmlns:a16="http://schemas.microsoft.com/office/drawing/2014/main" id="{7E1D8C2B-C4FF-E44C-A23D-FD60A7C79F69}"/>
              </a:ext>
            </a:extLst>
          </p:cNvPr>
          <p:cNvSpPr>
            <a:spLocks noGrp="1"/>
          </p:cNvSpPr>
          <p:nvPr>
            <p:ph idx="1"/>
          </p:nvPr>
        </p:nvSpPr>
        <p:spPr>
          <a:xfrm>
            <a:off x="1371600" y="2120513"/>
            <a:ext cx="10319710" cy="4034118"/>
          </a:xfrm>
        </p:spPr>
        <p:txBody>
          <a:bodyPr anchor="ctr">
            <a:normAutofit/>
          </a:bodyPr>
          <a:lstStyle/>
          <a:p>
            <a:pPr algn="just">
              <a:lnSpc>
                <a:spcPct val="110000"/>
              </a:lnSpc>
            </a:pPr>
            <a:r>
              <a:rPr lang="en-US" sz="1800" dirty="0">
                <a:latin typeface="Times New Roman" panose="02020603050405020304" pitchFamily="18" charset="0"/>
                <a:cs typeface="Times New Roman" panose="02020603050405020304" pitchFamily="18" charset="0"/>
              </a:rPr>
              <a:t>Forensic (?) + Science (?)</a:t>
            </a:r>
          </a:p>
          <a:p>
            <a:pPr algn="just">
              <a:lnSpc>
                <a:spcPct val="110000"/>
              </a:lnSpc>
            </a:pPr>
            <a:r>
              <a:rPr lang="en-US" sz="1800" dirty="0">
                <a:latin typeface="Times New Roman" panose="02020603050405020304" pitchFamily="18" charset="0"/>
                <a:cs typeface="Times New Roman" panose="02020603050405020304" pitchFamily="18" charset="0"/>
              </a:rPr>
              <a:t>Forensic Science – </a:t>
            </a:r>
            <a:r>
              <a:rPr lang="en-US" sz="1800" i="1" dirty="0">
                <a:solidFill>
                  <a:srgbClr val="FF0000"/>
                </a:solidFill>
                <a:latin typeface="Times New Roman" panose="02020603050405020304" pitchFamily="18" charset="0"/>
                <a:cs typeface="Times New Roman" panose="02020603050405020304" pitchFamily="18" charset="0"/>
              </a:rPr>
              <a:t>an amalgamation of all sciences </a:t>
            </a:r>
            <a:r>
              <a:rPr lang="en-US" sz="1800" dirty="0">
                <a:latin typeface="Times New Roman" panose="02020603050405020304" pitchFamily="18" charset="0"/>
                <a:cs typeface="Times New Roman" panose="02020603050405020304" pitchFamily="18" charset="0"/>
              </a:rPr>
              <a:t>– used for judicial purposes.</a:t>
            </a:r>
          </a:p>
          <a:p>
            <a:pPr algn="just">
              <a:lnSpc>
                <a:spcPct val="110000"/>
              </a:lnSpc>
            </a:pPr>
            <a:r>
              <a:rPr lang="en-US" sz="1800" dirty="0">
                <a:latin typeface="Times New Roman" panose="02020603050405020304" pitchFamily="18" charset="0"/>
                <a:cs typeface="Times New Roman" panose="02020603050405020304" pitchFamily="18" charset="0"/>
              </a:rPr>
              <a:t>The application of the methods, principles and techniques of the natural and physical sciences to matters of criminal and civil law (purpose of justice).</a:t>
            </a:r>
          </a:p>
          <a:p>
            <a:pPr algn="just">
              <a:lnSpc>
                <a:spcPct val="110000"/>
              </a:lnSpc>
            </a:pPr>
            <a:r>
              <a:rPr lang="en-US" sz="1800" dirty="0">
                <a:latin typeface="Times New Roman" panose="02020603050405020304" pitchFamily="18" charset="0"/>
                <a:cs typeface="Times New Roman" panose="02020603050405020304" pitchFamily="18" charset="0"/>
              </a:rPr>
              <a:t>Identify, analyze, and compare the materials.</a:t>
            </a:r>
          </a:p>
          <a:p>
            <a:pPr algn="just">
              <a:lnSpc>
                <a:spcPct val="110000"/>
              </a:lnSpc>
            </a:pPr>
            <a:r>
              <a:rPr lang="en-US" sz="1800" dirty="0">
                <a:latin typeface="Times New Roman" panose="02020603050405020304" pitchFamily="18" charset="0"/>
                <a:cs typeface="Times New Roman" panose="02020603050405020304" pitchFamily="18" charset="0"/>
              </a:rPr>
              <a:t>Establish the link b/w the crime, the criminal, the victim, the weapon of offence, the place and the time of occurrence.</a:t>
            </a:r>
          </a:p>
          <a:p>
            <a:pPr algn="just">
              <a:lnSpc>
                <a:spcPct val="110000"/>
              </a:lnSpc>
            </a:pPr>
            <a:r>
              <a:rPr lang="en-US" sz="1800" dirty="0">
                <a:latin typeface="Times New Roman" panose="02020603050405020304" pitchFamily="18" charset="0"/>
                <a:cs typeface="Times New Roman" panose="02020603050405020304" pitchFamily="18" charset="0"/>
              </a:rPr>
              <a:t>It may be a simple identification of the presence of a criminal to the complicated profiling. (from obvious evidence to complex DNA, molecular biology etc.).</a:t>
            </a:r>
          </a:p>
          <a:p>
            <a:pPr algn="just">
              <a:lnSpc>
                <a:spcPct val="110000"/>
              </a:lnSpc>
            </a:pPr>
            <a:r>
              <a:rPr lang="en-US" sz="1800" dirty="0">
                <a:latin typeface="Times New Roman" panose="02020603050405020304" pitchFamily="18" charset="0"/>
                <a:cs typeface="Times New Roman" panose="02020603050405020304" pitchFamily="18" charset="0"/>
              </a:rPr>
              <a:t>Multi-disciplinary field composed of many divisions and its units or subdivisions.</a:t>
            </a:r>
          </a:p>
        </p:txBody>
      </p:sp>
      <p:pic>
        <p:nvPicPr>
          <p:cNvPr id="2050" name="Picture 2" descr="Flat biotechnology concept with microscope">
            <a:extLst>
              <a:ext uri="{FF2B5EF4-FFF2-40B4-BE49-F238E27FC236}">
                <a16:creationId xmlns:a16="http://schemas.microsoft.com/office/drawing/2014/main" id="{5E550591-69CE-8E52-BBCA-902384210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9804" y="143435"/>
            <a:ext cx="2756287" cy="275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797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a:xfrm>
            <a:off x="986118" y="706973"/>
            <a:ext cx="10949850" cy="544405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Chain of Custody Process</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startAt="3"/>
              <a:tabLst/>
              <a:defRPr/>
            </a:pPr>
            <a:r>
              <a:rPr lang="en-US" b="1" dirty="0">
                <a:solidFill>
                  <a:prstClr val="black"/>
                </a:solidFill>
                <a:latin typeface="Times New Roman" panose="02020603050405020304" pitchFamily="18" charset="0"/>
                <a:cs typeface="Times New Roman" panose="02020603050405020304" pitchFamily="18" charset="0"/>
              </a:rPr>
              <a:t>Analysis:</a:t>
            </a:r>
            <a:r>
              <a:rPr lang="en-US" dirty="0">
                <a:solidFill>
                  <a:prstClr val="black"/>
                </a:solidFill>
                <a:latin typeface="Times New Roman" panose="02020603050405020304" pitchFamily="18" charset="0"/>
                <a:cs typeface="Times New Roman" panose="02020603050405020304" pitchFamily="18" charset="0"/>
              </a:rPr>
              <a:t> This stage is the </a:t>
            </a:r>
            <a:r>
              <a:rPr lang="en-US" i="1" dirty="0">
                <a:solidFill>
                  <a:prstClr val="black"/>
                </a:solidFill>
                <a:latin typeface="Times New Roman" panose="02020603050405020304" pitchFamily="18" charset="0"/>
                <a:cs typeface="Times New Roman" panose="02020603050405020304" pitchFamily="18" charset="0"/>
              </a:rPr>
              <a:t>result of the examination stage</a:t>
            </a:r>
            <a:r>
              <a:rPr lang="en-US" dirty="0">
                <a:solidFill>
                  <a:prstClr val="black"/>
                </a:solidFill>
                <a:latin typeface="Times New Roman" panose="02020603050405020304" pitchFamily="18" charset="0"/>
                <a:cs typeface="Times New Roman" panose="02020603050405020304" pitchFamily="18" charset="0"/>
              </a:rPr>
              <a:t>. In the Analysis stage, legally justifiable methods and techniques are used to derive useful information to address questions posed in the particular case.</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startAt="3"/>
              <a:tabLst/>
              <a:defRPr/>
            </a:pPr>
            <a:r>
              <a:rPr lang="en-US" b="1" dirty="0">
                <a:solidFill>
                  <a:prstClr val="black"/>
                </a:solidFill>
                <a:latin typeface="Times New Roman" panose="02020603050405020304" pitchFamily="18" charset="0"/>
                <a:cs typeface="Times New Roman" panose="02020603050405020304" pitchFamily="18" charset="0"/>
              </a:rPr>
              <a:t>Reporting:</a:t>
            </a:r>
            <a:r>
              <a:rPr lang="en-US" dirty="0">
                <a:solidFill>
                  <a:prstClr val="black"/>
                </a:solidFill>
                <a:latin typeface="Times New Roman" panose="02020603050405020304" pitchFamily="18" charset="0"/>
                <a:cs typeface="Times New Roman" panose="02020603050405020304" pitchFamily="18" charset="0"/>
              </a:rPr>
              <a:t> This is the </a:t>
            </a:r>
            <a:r>
              <a:rPr lang="en-US" i="1" dirty="0">
                <a:solidFill>
                  <a:prstClr val="black"/>
                </a:solidFill>
                <a:latin typeface="Times New Roman" panose="02020603050405020304" pitchFamily="18" charset="0"/>
                <a:cs typeface="Times New Roman" panose="02020603050405020304" pitchFamily="18" charset="0"/>
              </a:rPr>
              <a:t>documentation phase of the Examination and Analysis stage</a:t>
            </a:r>
            <a:r>
              <a:rPr lang="en-US" dirty="0">
                <a:solidFill>
                  <a:prstClr val="black"/>
                </a:solidFill>
                <a:latin typeface="Times New Roman" panose="02020603050405020304" pitchFamily="18" charset="0"/>
                <a:cs typeface="Times New Roman" panose="02020603050405020304" pitchFamily="18" charset="0"/>
              </a:rPr>
              <a:t>. Reporting includes the following:</a:t>
            </a:r>
          </a:p>
          <a:p>
            <a:pPr marL="1200150" lvl="2" indent="-285750" algn="just" defTabSz="914400">
              <a:lnSpc>
                <a:spcPct val="150000"/>
              </a:lnSpc>
              <a:buFont typeface="Wingdings" panose="05000000000000000000" pitchFamily="2" charset="2"/>
              <a:buChar char="Ø"/>
              <a:defRPr/>
            </a:pPr>
            <a:r>
              <a:rPr lang="en-US" dirty="0">
                <a:solidFill>
                  <a:prstClr val="black"/>
                </a:solidFill>
                <a:latin typeface="Times New Roman" panose="02020603050405020304" pitchFamily="18" charset="0"/>
                <a:cs typeface="Times New Roman" panose="02020603050405020304" pitchFamily="18" charset="0"/>
              </a:rPr>
              <a:t>Statement regarding Chain of Custody.</a:t>
            </a:r>
          </a:p>
          <a:p>
            <a:pPr marL="1200150" lvl="2" indent="-285750" algn="just" defTabSz="914400">
              <a:lnSpc>
                <a:spcPct val="150000"/>
              </a:lnSpc>
              <a:buFont typeface="Wingdings" panose="05000000000000000000" pitchFamily="2" charset="2"/>
              <a:buChar char="Ø"/>
              <a:defRPr/>
            </a:pPr>
            <a:r>
              <a:rPr lang="en-US" dirty="0">
                <a:solidFill>
                  <a:prstClr val="black"/>
                </a:solidFill>
                <a:latin typeface="Times New Roman" panose="02020603050405020304" pitchFamily="18" charset="0"/>
                <a:cs typeface="Times New Roman" panose="02020603050405020304" pitchFamily="18" charset="0"/>
              </a:rPr>
              <a:t>Explanation of the various tools used.</a:t>
            </a:r>
          </a:p>
          <a:p>
            <a:pPr marL="1200150" lvl="2" indent="-285750" algn="just" defTabSz="914400">
              <a:lnSpc>
                <a:spcPct val="150000"/>
              </a:lnSpc>
              <a:buFont typeface="Wingdings" panose="05000000000000000000" pitchFamily="2" charset="2"/>
              <a:buChar char="Ø"/>
              <a:defRPr/>
            </a:pPr>
            <a:r>
              <a:rPr lang="en-US" dirty="0">
                <a:solidFill>
                  <a:prstClr val="black"/>
                </a:solidFill>
                <a:latin typeface="Times New Roman" panose="02020603050405020304" pitchFamily="18" charset="0"/>
                <a:cs typeface="Times New Roman" panose="02020603050405020304" pitchFamily="18" charset="0"/>
              </a:rPr>
              <a:t>A description of the analysis of various data sources.</a:t>
            </a:r>
          </a:p>
          <a:p>
            <a:pPr marL="1200150" lvl="2" indent="-285750" algn="just" defTabSz="914400">
              <a:lnSpc>
                <a:spcPct val="150000"/>
              </a:lnSpc>
              <a:buFont typeface="Wingdings" panose="05000000000000000000" pitchFamily="2" charset="2"/>
              <a:buChar char="Ø"/>
              <a:defRPr/>
            </a:pPr>
            <a:r>
              <a:rPr lang="en-US" dirty="0">
                <a:solidFill>
                  <a:prstClr val="black"/>
                </a:solidFill>
                <a:latin typeface="Times New Roman" panose="02020603050405020304" pitchFamily="18" charset="0"/>
                <a:cs typeface="Times New Roman" panose="02020603050405020304" pitchFamily="18" charset="0"/>
              </a:rPr>
              <a:t>Issues identified.</a:t>
            </a:r>
          </a:p>
          <a:p>
            <a:pPr marL="1200150" lvl="2" indent="-285750" algn="just" defTabSz="914400">
              <a:lnSpc>
                <a:spcPct val="150000"/>
              </a:lnSpc>
              <a:buFont typeface="Wingdings" panose="05000000000000000000" pitchFamily="2" charset="2"/>
              <a:buChar char="Ø"/>
              <a:defRPr/>
            </a:pPr>
            <a:r>
              <a:rPr lang="en-US" dirty="0">
                <a:solidFill>
                  <a:prstClr val="black"/>
                </a:solidFill>
                <a:latin typeface="Times New Roman" panose="02020603050405020304" pitchFamily="18" charset="0"/>
                <a:cs typeface="Times New Roman" panose="02020603050405020304" pitchFamily="18" charset="0"/>
              </a:rPr>
              <a:t>Vulnerabilities identified.</a:t>
            </a:r>
          </a:p>
          <a:p>
            <a:pPr marL="1200150" lvl="2" indent="-285750" algn="just" defTabSz="914400">
              <a:lnSpc>
                <a:spcPct val="150000"/>
              </a:lnSpc>
              <a:buFont typeface="Wingdings" panose="05000000000000000000" pitchFamily="2" charset="2"/>
              <a:buChar char="Ø"/>
              <a:defRPr/>
            </a:pPr>
            <a:r>
              <a:rPr lang="en-US" dirty="0">
                <a:solidFill>
                  <a:prstClr val="black"/>
                </a:solidFill>
                <a:latin typeface="Times New Roman" panose="02020603050405020304" pitchFamily="18" charset="0"/>
                <a:cs typeface="Times New Roman" panose="02020603050405020304" pitchFamily="18" charset="0"/>
              </a:rPr>
              <a:t>Recommendation for additional forensics measures that can be taken.</a:t>
            </a:r>
          </a:p>
          <a:p>
            <a:pPr marR="0" lvl="0" algn="just" defTabSz="914400" rtl="0" eaLnBrk="1" fontAlgn="auto" latinLnBrk="0" hangingPunct="1">
              <a:lnSpc>
                <a:spcPct val="150000"/>
              </a:lnSpc>
              <a:spcBef>
                <a:spcPts val="0"/>
              </a:spcBef>
              <a:spcAft>
                <a:spcPts val="0"/>
              </a:spcAft>
              <a:buClrTx/>
              <a:buSzTx/>
              <a:tabLst/>
              <a:defRPr/>
            </a:pPr>
            <a:endPar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76859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a:xfrm>
            <a:off x="986118" y="70837"/>
            <a:ext cx="11080376" cy="669606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Chain of Custody Form</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6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prove a chain of custody, a form that lists out the details of how the evidence was handled every step of the way is needed. The form should answer the following questions:</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What is the evidence?: </a:t>
            </a:r>
            <a:r>
              <a:rPr kumimoji="0" lang="en-US" sz="16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example - digital information includes the filename, md5 hash, and Hardware information includes serial number, asset ID, hostname, photos, and description.</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did you get it?:</a:t>
            </a:r>
            <a:r>
              <a:rPr kumimoji="0" lang="en-US" sz="16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For example - Information about used tools, type of acquisition (live or offline), storage format or Bagged, tagged or pulled from the desktop.</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When it was collected?:</a:t>
            </a:r>
            <a:r>
              <a:rPr kumimoji="0" lang="en-US" sz="16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Date, Time</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Who has handled it?</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Why did that person handle it?</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Where was it stored?: </a:t>
            </a:r>
            <a:r>
              <a:rPr kumimoji="0" lang="en-US" sz="16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includes the information about the physical location in which proof is stored or information of the storage used to store the forensic image.</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do you transport it?: </a:t>
            </a:r>
            <a:r>
              <a:rPr kumimoji="0" lang="en-US" sz="16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example - in a sealed static-free bag, or a secure storage container.</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it was tracked?</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it was stored?: </a:t>
            </a:r>
            <a:r>
              <a:rPr kumimoji="0" lang="en-US" sz="16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example - in a secure storage container.</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Who has access to the evidence?:</a:t>
            </a:r>
            <a:r>
              <a:rPr kumimoji="0" lang="en-US" sz="16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This involves developing a check-in/ check-out process.</a:t>
            </a:r>
          </a:p>
          <a:p>
            <a:pPr marR="0" lvl="0" algn="just" defTabSz="914400" rtl="0" eaLnBrk="1" fontAlgn="auto" latinLnBrk="0" hangingPunct="1">
              <a:lnSpc>
                <a:spcPct val="150000"/>
              </a:lnSpc>
              <a:spcBef>
                <a:spcPts val="0"/>
              </a:spcBef>
              <a:spcAft>
                <a:spcPts val="0"/>
              </a:spcAft>
              <a:buClrTx/>
              <a:buSzTx/>
              <a:tabLst/>
              <a:defRPr/>
            </a:pPr>
            <a:r>
              <a:rPr kumimoji="0" lang="en-US" sz="16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CoC form must be kept up-to-date. This means every time the best evidence is handled, the chain of custody form needs to be updated.</a:t>
            </a:r>
          </a:p>
        </p:txBody>
      </p:sp>
    </p:spTree>
    <p:extLst>
      <p:ext uri="{BB962C8B-B14F-4D97-AF65-F5344CB8AC3E}">
        <p14:creationId xmlns:p14="http://schemas.microsoft.com/office/powerpoint/2010/main" val="407988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a:xfrm>
            <a:off x="986118" y="706973"/>
            <a:ext cx="10949850" cy="502855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Procedure to establish the Chain of Custody</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order to assure the authenticity of the chain of custody, a series of steps must be followed. It is important to note that the more information Forensic expert obtains concerning the evidence, the more authentic is the created chain of custody. You should ensure that the following procedure is followed according to the chain of custody for electronic devices:</a:t>
            </a:r>
          </a:p>
          <a:p>
            <a:pPr marL="1200150" lvl="2" indent="-285750" algn="just" defTabSz="914400">
              <a:lnSpc>
                <a:spcPct val="150000"/>
              </a:lnSpc>
              <a:buFont typeface="Wingdings" panose="05000000000000000000" pitchFamily="2" charset="2"/>
              <a:buChar char="Ø"/>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Save the original material.</a:t>
            </a:r>
          </a:p>
          <a:p>
            <a:pPr marL="1200150" lvl="2" indent="-285750" algn="just" defTabSz="914400">
              <a:lnSpc>
                <a:spcPct val="150000"/>
              </a:lnSpc>
              <a:buFont typeface="Wingdings" panose="05000000000000000000" pitchFamily="2" charset="2"/>
              <a:buChar char="Ø"/>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Take photos of the physical evidence.</a:t>
            </a:r>
          </a:p>
          <a:p>
            <a:pPr marL="1200150" lvl="2" indent="-285750" algn="just" defTabSz="914400">
              <a:lnSpc>
                <a:spcPct val="150000"/>
              </a:lnSpc>
              <a:buFont typeface="Wingdings" panose="05000000000000000000" pitchFamily="2" charset="2"/>
              <a:buChar char="Ø"/>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Take screenshots of the digital evidence.</a:t>
            </a:r>
          </a:p>
          <a:p>
            <a:pPr marL="1200150" lvl="2" indent="-285750" algn="just" defTabSz="914400">
              <a:lnSpc>
                <a:spcPct val="150000"/>
              </a:lnSpc>
              <a:buFont typeface="Wingdings" panose="05000000000000000000" pitchFamily="2" charset="2"/>
              <a:buChar char="Ø"/>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Document date, time, and any other information on the receipt of the evidence.</a:t>
            </a:r>
          </a:p>
          <a:p>
            <a:pPr marL="1200150" lvl="2" indent="-285750" algn="just" defTabSz="914400">
              <a:lnSpc>
                <a:spcPct val="150000"/>
              </a:lnSpc>
              <a:buFont typeface="Wingdings" panose="05000000000000000000" pitchFamily="2" charset="2"/>
              <a:buChar char="Ø"/>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Inject a bit-for-bit clone of digital evidence content into forensic computers.</a:t>
            </a:r>
          </a:p>
          <a:p>
            <a:pPr marL="1200150" lvl="2" indent="-285750" algn="just" defTabSz="914400">
              <a:lnSpc>
                <a:spcPct val="150000"/>
              </a:lnSpc>
              <a:buFont typeface="Wingdings" panose="05000000000000000000" pitchFamily="2" charset="2"/>
              <a:buChar char="Ø"/>
              <a:defRPr/>
            </a:pPr>
            <a:r>
              <a:rPr kumimoji="0" lang="en-US"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Perform a hash test analysis to authenticate the working clone.</a:t>
            </a:r>
          </a:p>
        </p:txBody>
      </p:sp>
    </p:spTree>
    <p:extLst>
      <p:ext uri="{BB962C8B-B14F-4D97-AF65-F5344CB8AC3E}">
        <p14:creationId xmlns:p14="http://schemas.microsoft.com/office/powerpoint/2010/main" val="2374164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923364" y="474345"/>
            <a:ext cx="10782003" cy="5909310"/>
          </a:xfrm>
          <a:prstGeom prst="rect">
            <a:avLst/>
          </a:prstGeom>
        </p:spPr>
        <p:txBody>
          <a:bodyPr wrap="square">
            <a:spAutoFit/>
          </a:bodyPr>
          <a:lstStyle/>
          <a:p>
            <a:pPr marL="514350" marR="0" lvl="0" indent="-514350" algn="just" defTabSz="914400" rtl="0" eaLnBrk="1" fontAlgn="auto" latinLnBrk="0" hangingPunct="1">
              <a:lnSpc>
                <a:spcPct val="100000"/>
              </a:lnSpc>
              <a:spcBef>
                <a:spcPts val="0"/>
              </a:spcBef>
              <a:spcAft>
                <a:spcPts val="0"/>
              </a:spcAft>
              <a:buClrTx/>
              <a:buSzTx/>
              <a:buFontTx/>
              <a:buAutoNum type="arabicPeriod" startAt="2"/>
              <a:tabLst/>
              <a:defRPr/>
            </a:pPr>
            <a:r>
              <a:rPr kumimoji="0" lang="en-US" b="1"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Admissibility of Tests, Evidence and Testimony</a:t>
            </a:r>
            <a:r>
              <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1"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371600" marR="0" lvl="2"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second issue of concern that crosses all fields of forensic science involves the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existence of legal standards for the admissibility of forensic tests and expert testimony</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1371600" marR="0" lvl="2"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One legal standard for the admissibility of a forensic test is Frye vs. United States, which states that the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forensic technique in question must have “general acceptance” by the scientific community</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b="1"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371600" marR="0" lvl="2"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1"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b="1"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Expert Witness</a:t>
            </a:r>
            <a:r>
              <a:rPr kumimoji="0" lang="en-US"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1" i="1"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third issue that relates to all forensic science disciplines is the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concept of the expert witness</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contrast to a “fact witness,” who is usually only able to relate the facts of the issue at hand as he/she observed them, an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“expert witness,”</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because of his/her specific expertise within a particular discipline, is also able to offer opinions regarding issues that relate to the specific discipline.</a:t>
            </a:r>
          </a:p>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To be recognized as an expert witness, the witness must be </a:t>
            </a:r>
            <a:r>
              <a:rPr kumimoji="0" lang="en-US"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officially qualified, or recognized as an expert, by the court.</a:t>
            </a:r>
            <a:endParaRPr kumimoji="0" lang="en-IN"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914400" marR="0" lvl="2"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86334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3000" r="-3000"/>
          </a:stretch>
        </a:blip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t>1 - </a:t>
            </a:r>
            <a:fld id="{DB60ABF8-1131-49E4-B004-CFF0F99DC447}"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146" name="Rectangle 2"/>
          <p:cNvSpPr>
            <a:spLocks noGrp="1" noRot="1" noChangeArrowheads="1"/>
          </p:cNvSpPr>
          <p:nvPr>
            <p:ph type="title" idx="4294967295"/>
          </p:nvPr>
        </p:nvSpPr>
        <p:spPr>
          <a:xfrm>
            <a:off x="1054608" y="274638"/>
            <a:ext cx="10082784" cy="1143000"/>
          </a:xfrm>
        </p:spPr>
        <p:txBody>
          <a:bodyPr anchor="ctr"/>
          <a:lstStyle/>
          <a:p>
            <a:pPr algn="ctr"/>
            <a:r>
              <a:rPr lang="en-US" altLang="en-US" sz="4800" b="1" dirty="0">
                <a:latin typeface="Times New Roman" panose="02020603050405020304" pitchFamily="18" charset="0"/>
                <a:cs typeface="Times New Roman" panose="02020603050405020304" pitchFamily="18" charset="0"/>
              </a:rPr>
              <a:t>What Is </a:t>
            </a:r>
            <a:r>
              <a:rPr lang="en-US" altLang="en-US" sz="4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Crime</a:t>
            </a:r>
            <a:r>
              <a:rPr lang="en-US" altLang="en-US" sz="4800" b="1" dirty="0">
                <a:latin typeface="Times New Roman" panose="02020603050405020304" pitchFamily="18" charset="0"/>
                <a:cs typeface="Times New Roman" panose="02020603050405020304" pitchFamily="18" charset="0"/>
              </a:rPr>
              <a:t>?</a:t>
            </a:r>
            <a:endParaRPr lang="en-CA" altLang="en-US" sz="4800" b="1" dirty="0">
              <a:latin typeface="Times New Roman" panose="02020603050405020304" pitchFamily="18" charset="0"/>
              <a:cs typeface="Times New Roman" panose="02020603050405020304" pitchFamily="18" charset="0"/>
            </a:endParaRPr>
          </a:p>
        </p:txBody>
      </p:sp>
      <p:sp>
        <p:nvSpPr>
          <p:cNvPr id="6148" name="Text Box 4"/>
          <p:cNvSpPr txBox="1">
            <a:spLocks noChangeArrowheads="1"/>
          </p:cNvSpPr>
          <p:nvPr/>
        </p:nvSpPr>
        <p:spPr bwMode="auto">
          <a:xfrm>
            <a:off x="1054607" y="2444676"/>
            <a:ext cx="10689157" cy="26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Crime</a:t>
            </a:r>
            <a:r>
              <a:rPr kumimoji="0" lang="en-US"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defined as: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 act deemed as socially harmful or dangerous that is specifically defined, prohibited, and punished under criminal law.</a:t>
            </a:r>
          </a:p>
        </p:txBody>
      </p:sp>
    </p:spTree>
    <p:extLst>
      <p:ext uri="{BB962C8B-B14F-4D97-AF65-F5344CB8AC3E}">
        <p14:creationId xmlns:p14="http://schemas.microsoft.com/office/powerpoint/2010/main" val="22930785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1030941" y="902122"/>
            <a:ext cx="10712824" cy="4643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CORPUS DELICTI </a:t>
            </a:r>
            <a:r>
              <a:rPr kumimoji="0" lang="en-US" sz="2800" b="1"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“Body of the Crime</a:t>
            </a:r>
            <a:r>
              <a:rPr kumimoji="0" lang="en-US" sz="28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You must prove:</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that a crime occurred.</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that the person charged with the crime was responsible for the crime.</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Top Reasons for Committing a Crime –</a:t>
            </a: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Money</a:t>
            </a: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Revenge</a:t>
            </a: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Sex</a:t>
            </a: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Emotion--love, hate, anger</a:t>
            </a: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65945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1030940" y="1759569"/>
            <a:ext cx="10811435" cy="3200363"/>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MODUS OPERANDI </a:t>
            </a:r>
            <a:r>
              <a:rPr kumimoji="0" lang="en-US" sz="2800" b="1"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“Mode of operating”</a:t>
            </a:r>
            <a:endParaRPr kumimoji="0" lang="en-US" sz="28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Modus operandi (MO) is a Latin term that means </a:t>
            </a:r>
            <a:r>
              <a:rPr kumimoji="0" lang="en-US" b="0" i="1"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method of operating</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 It refers to </a:t>
            </a: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how a crime has been committed</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 It is comprised of acts and decisions that are necessary to commit a crime and any related choices made by an offender.</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11320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593105" y="304800"/>
            <a:ext cx="1100579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The application of Forensic Science at the crime scene</a:t>
            </a:r>
          </a:p>
        </p:txBody>
      </p:sp>
      <p:sp>
        <p:nvSpPr>
          <p:cNvPr id="3" name="Rectangle 2"/>
          <p:cNvSpPr/>
          <p:nvPr/>
        </p:nvSpPr>
        <p:spPr>
          <a:xfrm>
            <a:off x="914400" y="1471878"/>
            <a:ext cx="10626224" cy="4613058"/>
          </a:xfrm>
          <a:prstGeom prst="rect">
            <a:avLst/>
          </a:prstGeom>
        </p:spPr>
        <p:txBody>
          <a:bodyPr wrap="square" anchor="ctr">
            <a:spAutoFit/>
          </a:bodyPr>
          <a:lstStyle/>
          <a:p>
            <a:pPr marL="0" marR="0" lvl="0" indent="0" algn="just" defTabSz="914400" rtl="0" eaLnBrk="1" fontAlgn="auto" latinLnBrk="0" hangingPunct="1">
              <a:lnSpc>
                <a:spcPct val="150000"/>
              </a:lnSpc>
              <a:spcBef>
                <a:spcPts val="0"/>
              </a:spcBef>
              <a:spcAft>
                <a:spcPts val="0"/>
              </a:spcAft>
              <a:buClrTx/>
              <a:buSzTx/>
              <a:buFont typeface="Wingdings 3" pitchFamily="18" charset="2"/>
              <a:buNone/>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application of Forensic Science in the investigation of crime can be effective only if the investigating officer (IO) knows:</a:t>
            </a:r>
          </a:p>
          <a:p>
            <a:pPr marL="0" marR="0" lvl="0" indent="0" algn="just" defTabSz="914400" rtl="0" eaLnBrk="1" fontAlgn="auto" latinLnBrk="0" hangingPunct="1">
              <a:lnSpc>
                <a:spcPct val="150000"/>
              </a:lnSpc>
              <a:spcBef>
                <a:spcPts val="0"/>
              </a:spcBef>
              <a:spcAft>
                <a:spcPts val="0"/>
              </a:spcAft>
              <a:buClrTx/>
              <a:buSzTx/>
              <a:buFont typeface="Wingdings 3" pitchFamily="18" charset="2"/>
              <a:buNone/>
              <a:tabLst/>
              <a:defRPr/>
            </a:pP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481137" marR="0" lvl="2"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What are the evidences found?</a:t>
            </a:r>
          </a:p>
          <a:p>
            <a:pPr marL="1481137" marR="0" lvl="2"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Where they could/would be found?</a:t>
            </a:r>
          </a:p>
          <a:p>
            <a:pPr marL="1481137" marR="0" lvl="2"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it is collected and packed?</a:t>
            </a:r>
          </a:p>
          <a:p>
            <a:pPr marL="1481137" marR="0" lvl="2"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What type of standard samples for comparison purposes are necessary?</a:t>
            </a:r>
          </a:p>
          <a:p>
            <a:pPr marL="1481137" marR="0" lvl="2"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much sample is required?</a:t>
            </a:r>
          </a:p>
          <a:p>
            <a:pPr marL="1481137" marR="0" lvl="2"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the sampling is done?</a:t>
            </a:r>
          </a:p>
          <a:p>
            <a:pPr marL="1481137" marR="0" lvl="2"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the packaging is done?</a:t>
            </a:r>
          </a:p>
          <a:p>
            <a:pPr marL="1481137" marR="0" lvl="2"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the evidence will link with the crime and with the criminal</a:t>
            </a:r>
            <a:r>
              <a:rPr lang="en-IN" dirty="0">
                <a:solidFill>
                  <a:prstClr val="black"/>
                </a:solidFill>
                <a:latin typeface="Times New Roman" panose="02020603050405020304" pitchFamily="18" charset="0"/>
                <a:cs typeface="Times New Roman" panose="02020603050405020304" pitchFamily="18" charset="0"/>
              </a:rPr>
              <a:t>?</a:t>
            </a:r>
            <a:endParaRPr kumimoji="0" lang="en-IN"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69670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958866" y="88664"/>
            <a:ext cx="10946264" cy="52322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History &amp; Development of Forensic Science</a:t>
            </a:r>
          </a:p>
        </p:txBody>
      </p:sp>
      <p:sp>
        <p:nvSpPr>
          <p:cNvPr id="3" name="Rectangle 2"/>
          <p:cNvSpPr/>
          <p:nvPr/>
        </p:nvSpPr>
        <p:spPr>
          <a:xfrm>
            <a:off x="958866" y="811127"/>
            <a:ext cx="10946264" cy="6032421"/>
          </a:xfrm>
          <a:prstGeom prst="rect">
            <a:avLst/>
          </a:prstGeom>
        </p:spPr>
        <p:txBody>
          <a:bodyPr wrap="square" lIns="91440" tIns="45720" rIns="91440" bIns="4572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 Mathieu </a:t>
            </a:r>
            <a:r>
              <a:rPr kumimoji="0" lang="en-US"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Orfila</a:t>
            </a: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(1787-1853),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Spanish-born but did work in France.</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Father of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Forensic Toxicology.</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1814, he published a Treatise on the Detection of Poisons.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 James March (1836)</a:t>
            </a:r>
            <a:r>
              <a:rPr lang="en-US" dirty="0">
                <a:solidFill>
                  <a:prstClr val="black"/>
                </a:solidFill>
                <a:latin typeface="Times New Roman" panose="02020603050405020304" pitchFamily="18" charset="0"/>
                <a:cs typeface="Times New Roman" panose="02020603050405020304" pitchFamily="18" charset="0"/>
              </a:rPr>
              <a:t> –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he was the first to develop a test for identifying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Arsenic Poisoning.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 Alphonse Bertillon (1853-1914),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French Scientist.</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1879, he devised the first system of a person’s ID using a series of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body measurements</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Devised the first crime scene kit – still used today.</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Bertillon system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relied on a detailed description and measurement of the subject – Anthropometry (head length, head breadth, length of the middle finger, length of the left foot, and length of the cubit).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 Francis Galton (1822-1911),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British Scientist.</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1892, he published the book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“Fingerprints”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which contained the 1</a:t>
            </a:r>
            <a:r>
              <a:rPr kumimoji="0" lang="en-US" b="0" i="0"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st</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statistical proof supporting the uniqueness of fingerprints.</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Laid the foundation of modern fingerprints. </a:t>
            </a:r>
          </a:p>
          <a:p>
            <a:pPr marL="742950" lvl="1" indent="-285750" algn="just" defTabSz="914400">
              <a:buFont typeface="Arial" panose="020B0604020202020204" pitchFamily="34" charset="0"/>
              <a:buChar cha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 Karl Landsteiner (1868-1943),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Austrian, immigrated to the U.S.</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1901: Discovered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human blood could be grouped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into different categories (A, B, AB, and O).</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1930: Won Nobel Prize. </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1940: Helped to discover the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Rh factor in human blood</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35367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1075764" y="612845"/>
            <a:ext cx="10729974" cy="563231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 Leone Lattes (1887-1954),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Italian Scientist.</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1915: devised a procedure by which </a:t>
            </a:r>
            <a:r>
              <a:rPr kumimoji="0" lang="en-US"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dried bloodstains could be grouped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as A, B, AB, or O (by using the diluted isotonic solution of NaCl).</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His procedure is still used today by some forensic scientists.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g) Calvin Goddard (1891-1955),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 Army colonel.</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Developed the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Comparison Microscope</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Refined the techniques of determining if a gun had fired a specific bullet</a:t>
            </a:r>
            <a:r>
              <a:rPr lang="en-US" dirty="0">
                <a:solidFill>
                  <a:prstClr val="black"/>
                </a:solidFill>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(Ballistics).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Times New Roman" panose="02020603050405020304" pitchFamily="18" charset="0"/>
                <a:cs typeface="Times New Roman" panose="02020603050405020304" pitchFamily="18" charset="0"/>
              </a:rPr>
              <a:t>h) </a:t>
            </a: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Albert S. Osborn (1858-1946),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American Scientist.</a:t>
            </a:r>
          </a:p>
          <a:p>
            <a:pPr marL="742950" lvl="1" indent="-285750" defTabSz="914400">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1910 published the book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“Questioned Documents.” </a:t>
            </a:r>
          </a:p>
          <a:p>
            <a:pPr marL="742950" lvl="1" indent="-285750" defTabSz="914400">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book became a primary reference for document examiners.</a:t>
            </a:r>
          </a:p>
          <a:p>
            <a:pPr marL="742950" lvl="1" indent="-285750" defTabSz="91440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i</a:t>
            </a: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Hans Gross (1847-1915),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Lawyer and Judge in Austria.</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1893: Published the first treatise on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applying science to criminal investigation</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Started the forensic journal “</a:t>
            </a:r>
            <a:r>
              <a:rPr kumimoji="0" lang="en-US"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Kriminologie</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j) Edmond Locard (1877-1966),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1910 set up the </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first Forensic Lab in Lyons, France</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Founder and Director of the Institute of Criminalistics @ the University of Lyons</a:t>
            </a:r>
            <a:r>
              <a:rPr lang="en-US" dirty="0">
                <a:solidFill>
                  <a:prstClr val="black"/>
                </a:solidFill>
                <a:latin typeface="Times New Roman" panose="02020603050405020304" pitchFamily="18" charset="0"/>
                <a:cs typeface="Times New Roman" panose="02020603050405020304" pitchFamily="18" charset="0"/>
              </a:rPr>
              <a:t>.</a:t>
            </a: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42950" lvl="1" indent="-285750" algn="just" defTabSz="914400">
              <a:buFont typeface="Arial" panose="020B0604020202020204" pitchFamily="34" charset="0"/>
              <a:buChar cha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Formulated the </a:t>
            </a:r>
            <a:r>
              <a:rPr kumimoji="0" lang="en-US" b="0" i="1" u="none" strike="noStrike" kern="1200" cap="none" spc="0" normalizeH="0" baseline="0" noProof="0" dirty="0" err="1">
                <a:ln>
                  <a:noFill/>
                </a:ln>
                <a:solidFill>
                  <a:srgbClr val="C00000"/>
                </a:solidFill>
                <a:effectLst/>
                <a:uLnTx/>
                <a:uFillTx/>
                <a:latin typeface="Times New Roman" panose="02020603050405020304" pitchFamily="18" charset="0"/>
                <a:cs typeface="Times New Roman" panose="02020603050405020304" pitchFamily="18" charset="0"/>
              </a:rPr>
              <a:t>Locard’s</a:t>
            </a:r>
            <a:r>
              <a:rPr kumimoji="0" lang="en-US"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Exchange Principle</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955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997B-29AB-9847-9020-BC6E598F797C}"/>
              </a:ext>
            </a:extLst>
          </p:cNvPr>
          <p:cNvSpPr>
            <a:spLocks noGrp="1"/>
          </p:cNvSpPr>
          <p:nvPr>
            <p:ph type="title"/>
          </p:nvPr>
        </p:nvSpPr>
        <p:spPr>
          <a:xfrm>
            <a:off x="965409" y="471712"/>
            <a:ext cx="10494264" cy="880872"/>
          </a:xfrm>
        </p:spPr>
        <p:txBody>
          <a:bodyPr anchor="ctr">
            <a:normAutofit/>
          </a:bodyPr>
          <a:lstStyle/>
          <a:p>
            <a:pPr algn="ctr"/>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0C0B9A7-BAC8-EA48-801F-4D81484EDD77}"/>
              </a:ext>
            </a:extLst>
          </p:cNvPr>
          <p:cNvSpPr>
            <a:spLocks noGrp="1"/>
          </p:cNvSpPr>
          <p:nvPr>
            <p:ph idx="1"/>
          </p:nvPr>
        </p:nvSpPr>
        <p:spPr>
          <a:xfrm>
            <a:off x="965409" y="1648308"/>
            <a:ext cx="10494264" cy="4888992"/>
          </a:xfrm>
        </p:spPr>
        <p:txBody>
          <a:bodyPr>
            <a:normAutofit/>
          </a:bodyPr>
          <a:lstStyle/>
          <a:p>
            <a:pPr algn="just"/>
            <a:r>
              <a:rPr lang="en-US" sz="1800" dirty="0">
                <a:latin typeface="Times New Roman" panose="02020603050405020304" pitchFamily="18" charset="0"/>
                <a:cs typeface="Times New Roman" panose="02020603050405020304" pitchFamily="18" charset="0"/>
              </a:rPr>
              <a:t>Forensic (Latin word) – meaning: </a:t>
            </a:r>
            <a:r>
              <a:rPr lang="en-US" sz="1800" i="1" dirty="0">
                <a:solidFill>
                  <a:srgbClr val="FF0000"/>
                </a:solidFill>
                <a:latin typeface="Times New Roman" panose="02020603050405020304" pitchFamily="18" charset="0"/>
                <a:cs typeface="Times New Roman" panose="02020603050405020304" pitchFamily="18" charset="0"/>
              </a:rPr>
              <a:t>of // before the forum</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The term originated from the Roman times – when criminal charges were meant to be presented before a group of public individuals in the forum. Both parties presented their cases and the judgement was based on the best of their arguments.</a:t>
            </a:r>
          </a:p>
          <a:p>
            <a:pPr algn="just"/>
            <a:r>
              <a:rPr lang="en-US" sz="1800" dirty="0">
                <a:latin typeface="Times New Roman" panose="02020603050405020304" pitchFamily="18" charset="0"/>
                <a:cs typeface="Times New Roman" panose="02020603050405020304" pitchFamily="18" charset="0"/>
              </a:rPr>
              <a:t>1835: </a:t>
            </a:r>
            <a:r>
              <a:rPr lang="en-US" sz="1800" i="1" dirty="0">
                <a:latin typeface="Times New Roman" panose="02020603050405020304" pitchFamily="18" charset="0"/>
                <a:cs typeface="Times New Roman" panose="02020603050405020304" pitchFamily="18" charset="0"/>
              </a:rPr>
              <a:t>Henry Goddard –</a:t>
            </a:r>
            <a:r>
              <a:rPr lang="en-US" sz="1800" dirty="0">
                <a:latin typeface="Times New Roman" panose="02020603050405020304" pitchFamily="18" charset="0"/>
                <a:cs typeface="Times New Roman" panose="02020603050405020304" pitchFamily="18" charset="0"/>
              </a:rPr>
              <a:t> Used physical matching to connect the bullet with the murder weapon.</a:t>
            </a:r>
          </a:p>
          <a:p>
            <a:pPr algn="just"/>
            <a:r>
              <a:rPr lang="en-US" sz="1800" dirty="0">
                <a:latin typeface="Times New Roman" panose="02020603050405020304" pitchFamily="18" charset="0"/>
                <a:cs typeface="Times New Roman" panose="02020603050405020304" pitchFamily="18" charset="0"/>
              </a:rPr>
              <a:t>1836: </a:t>
            </a:r>
            <a:r>
              <a:rPr lang="en-US" sz="1800" i="1" dirty="0">
                <a:latin typeface="Times New Roman" panose="02020603050405020304" pitchFamily="18" charset="0"/>
                <a:cs typeface="Times New Roman" panose="02020603050405020304" pitchFamily="18" charset="0"/>
              </a:rPr>
              <a:t>James March –</a:t>
            </a:r>
            <a:r>
              <a:rPr lang="en-US" sz="1800" dirty="0">
                <a:latin typeface="Times New Roman" panose="02020603050405020304" pitchFamily="18" charset="0"/>
                <a:cs typeface="Times New Roman" panose="02020603050405020304" pitchFamily="18" charset="0"/>
              </a:rPr>
              <a:t> Developed a chemical test to identify arsenic poisoning.</a:t>
            </a:r>
          </a:p>
          <a:p>
            <a:pPr algn="just"/>
            <a:r>
              <a:rPr lang="en-US" sz="1800" dirty="0">
                <a:latin typeface="Times New Roman" panose="02020603050405020304" pitchFamily="18" charset="0"/>
                <a:cs typeface="Times New Roman" panose="02020603050405020304" pitchFamily="18" charset="0"/>
              </a:rPr>
              <a:t>1853: </a:t>
            </a:r>
            <a:r>
              <a:rPr lang="en-US" sz="1800" i="1" dirty="0">
                <a:latin typeface="Times New Roman" panose="02020603050405020304" pitchFamily="18" charset="0"/>
                <a:cs typeface="Times New Roman" panose="02020603050405020304" pitchFamily="18" charset="0"/>
              </a:rPr>
              <a:t>Mathieu </a:t>
            </a:r>
            <a:r>
              <a:rPr lang="en-US" sz="1800" i="1" dirty="0" err="1">
                <a:latin typeface="Times New Roman" panose="02020603050405020304" pitchFamily="18" charset="0"/>
                <a:cs typeface="Times New Roman" panose="02020603050405020304" pitchFamily="18" charset="0"/>
              </a:rPr>
              <a:t>Orfilia</a:t>
            </a:r>
            <a:r>
              <a:rPr lang="en-US" sz="1800"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Detection of poisons// their effect on animals.</a:t>
            </a:r>
          </a:p>
          <a:p>
            <a:pPr algn="just"/>
            <a:r>
              <a:rPr lang="en-US" sz="1800" dirty="0">
                <a:latin typeface="Times New Roman" panose="02020603050405020304" pitchFamily="18" charset="0"/>
                <a:cs typeface="Times New Roman" panose="02020603050405020304" pitchFamily="18" charset="0"/>
              </a:rPr>
              <a:t>1892: The </a:t>
            </a:r>
            <a:r>
              <a:rPr lang="en-US" sz="1800" i="1" dirty="0">
                <a:latin typeface="Times New Roman" panose="02020603050405020304" pitchFamily="18" charset="0"/>
                <a:cs typeface="Times New Roman" panose="02020603050405020304" pitchFamily="18" charset="0"/>
              </a:rPr>
              <a:t>Chinese</a:t>
            </a:r>
            <a:r>
              <a:rPr lang="en-US" sz="1800" dirty="0">
                <a:latin typeface="Times New Roman" panose="02020603050405020304" pitchFamily="18" charset="0"/>
                <a:cs typeface="Times New Roman" panose="02020603050405020304" pitchFamily="18" charset="0"/>
              </a:rPr>
              <a:t> started fingerprints to ensure that business documents were authentic.</a:t>
            </a:r>
          </a:p>
          <a:p>
            <a:pPr algn="just"/>
            <a:r>
              <a:rPr lang="en-US" sz="1800" dirty="0">
                <a:latin typeface="Times New Roman" panose="02020603050405020304" pitchFamily="18" charset="0"/>
                <a:cs typeface="Times New Roman" panose="02020603050405020304" pitchFamily="18" charset="0"/>
              </a:rPr>
              <a:t>1896: </a:t>
            </a:r>
            <a:r>
              <a:rPr lang="en-US" sz="1800" i="1" dirty="0">
                <a:latin typeface="Times New Roman" panose="02020603050405020304" pitchFamily="18" charset="0"/>
                <a:cs typeface="Times New Roman" panose="02020603050405020304" pitchFamily="18" charset="0"/>
              </a:rPr>
              <a:t>Sir Edward Henry –</a:t>
            </a:r>
            <a:r>
              <a:rPr lang="en-US" sz="1800" dirty="0">
                <a:latin typeface="Times New Roman" panose="02020603050405020304" pitchFamily="18" charset="0"/>
                <a:cs typeface="Times New Roman" panose="02020603050405020304" pitchFamily="18" charset="0"/>
              </a:rPr>
              <a:t> Gave the Henry’s classification system.</a:t>
            </a:r>
          </a:p>
          <a:p>
            <a:pPr algn="just"/>
            <a:r>
              <a:rPr lang="en-US" sz="1800" dirty="0">
                <a:latin typeface="Times New Roman" panose="02020603050405020304" pitchFamily="18" charset="0"/>
                <a:cs typeface="Times New Roman" panose="02020603050405020304" pitchFamily="18" charset="0"/>
              </a:rPr>
              <a:t>1910: </a:t>
            </a:r>
            <a:r>
              <a:rPr lang="en-US" sz="1800" i="1" dirty="0">
                <a:latin typeface="Times New Roman" panose="02020603050405020304" pitchFamily="18" charset="0"/>
                <a:cs typeface="Times New Roman" panose="02020603050405020304" pitchFamily="18" charset="0"/>
              </a:rPr>
              <a:t>Edmond Locard –</a:t>
            </a:r>
            <a:r>
              <a:rPr lang="en-US" sz="1800" dirty="0">
                <a:latin typeface="Times New Roman" panose="02020603050405020304" pitchFamily="18" charset="0"/>
                <a:cs typeface="Times New Roman" panose="02020603050405020304" pitchFamily="18" charset="0"/>
              </a:rPr>
              <a:t> Father of FS// First police crime laboratory in France.</a:t>
            </a:r>
          </a:p>
          <a:p>
            <a:pPr algn="just"/>
            <a:r>
              <a:rPr lang="en-US" sz="1800" dirty="0">
                <a:latin typeface="Times New Roman" panose="02020603050405020304" pitchFamily="18" charset="0"/>
                <a:cs typeface="Times New Roman" panose="02020603050405020304" pitchFamily="18" charset="0"/>
              </a:rPr>
              <a:t>1930: </a:t>
            </a:r>
            <a:r>
              <a:rPr lang="en-US" sz="1800" i="1" dirty="0">
                <a:latin typeface="Times New Roman" panose="02020603050405020304" pitchFamily="18" charset="0"/>
                <a:cs typeface="Times New Roman" panose="02020603050405020304" pitchFamily="18" charset="0"/>
              </a:rPr>
              <a:t>Karl Landsteiner –</a:t>
            </a:r>
            <a:r>
              <a:rPr lang="en-US" sz="1800" dirty="0">
                <a:latin typeface="Times New Roman" panose="02020603050405020304" pitchFamily="18" charset="0"/>
                <a:cs typeface="Times New Roman" panose="02020603050405020304" pitchFamily="18" charset="0"/>
              </a:rPr>
              <a:t> Blood grouping system.</a:t>
            </a:r>
          </a:p>
        </p:txBody>
      </p:sp>
    </p:spTree>
    <p:extLst>
      <p:ext uri="{BB962C8B-B14F-4D97-AF65-F5344CB8AC3E}">
        <p14:creationId xmlns:p14="http://schemas.microsoft.com/office/powerpoint/2010/main" val="3188151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806824" y="277906"/>
            <a:ext cx="10892118" cy="5782235"/>
          </a:xfrm>
          <a:prstGeom prst="rect">
            <a:avLst/>
          </a:prstGeom>
        </p:spPr>
        <p:txBody>
          <a:bodyPr lIns="91440" tIns="45720" rIns="91440" bIns="4572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just" defTabSz="914400" rtl="0" eaLnBrk="1" fontAlgn="auto" latinLnBrk="0" hangingPunct="1">
              <a:lnSpc>
                <a:spcPct val="120000"/>
              </a:lnSpc>
              <a:spcBef>
                <a:spcPct val="20000"/>
              </a:spcBef>
              <a:spcAft>
                <a:spcPts val="0"/>
              </a:spcAft>
              <a:buClrTx/>
              <a:buSzTx/>
              <a:buFont typeface="+mj-lt"/>
              <a:buAutoNum type="arabicPeriod"/>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Reference of investigative methods is found in  </a:t>
            </a:r>
            <a:r>
              <a:rPr kumimoji="0" lang="en-IN" sz="20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Kautilya’s</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Arthashastra</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about 2300 years old.</a:t>
            </a:r>
          </a:p>
          <a:p>
            <a:pPr marL="457200" marR="0" lvl="0" indent="-457200" algn="just" defTabSz="914400" rtl="0" eaLnBrk="1" fontAlgn="auto" latinLnBrk="0" hangingPunct="1">
              <a:lnSpc>
                <a:spcPct val="120000"/>
              </a:lnSpc>
              <a:spcBef>
                <a:spcPct val="20000"/>
              </a:spcBef>
              <a:spcAft>
                <a:spcPts val="0"/>
              </a:spcAft>
              <a:buClrTx/>
              <a:buSzTx/>
              <a:buFont typeface="+mj-lt"/>
              <a:buAutoNum type="arabicPeriod"/>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Indians studied patterns of papillary lines, thousands of years back.</a:t>
            </a:r>
          </a:p>
          <a:p>
            <a:pPr marL="457200" marR="0" lvl="0" indent="-457200" algn="just" defTabSz="914400" rtl="0" eaLnBrk="1" fontAlgn="auto" latinLnBrk="0" hangingPunct="1">
              <a:lnSpc>
                <a:spcPct val="120000"/>
              </a:lnSpc>
              <a:spcBef>
                <a:spcPct val="20000"/>
              </a:spcBef>
              <a:spcAft>
                <a:spcPts val="0"/>
              </a:spcAft>
              <a:buClrTx/>
              <a:buSzTx/>
              <a:buFont typeface="+mj-lt"/>
              <a:buAutoNum type="arabicPeriod"/>
              <a:tabLst/>
              <a:defRPr/>
            </a:pPr>
            <a:r>
              <a:rPr kumimoji="0" lang="en-IN" sz="2000" b="1" i="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Chemical Examiner’s Lab:</a:t>
            </a:r>
            <a:r>
              <a:rPr kumimoji="0" lang="en-IN" sz="2000"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Set up first at the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Madras Presidency, Dept. of Health, 1849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followed by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Calcutta (1853)</a:t>
            </a:r>
            <a:r>
              <a:rPr kumimoji="0" lang="en-IN" sz="20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Agra (1864)</a:t>
            </a:r>
            <a:r>
              <a:rPr kumimoji="0" lang="en-IN" sz="20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&amp;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Bombay (1870)</a:t>
            </a:r>
            <a:r>
              <a:rPr kumimoji="0" lang="en-IN" sz="20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
            </a:r>
          </a:p>
          <a:p>
            <a:pPr marL="457200" marR="0" lvl="0" indent="-457200" algn="just" defTabSz="914400" rtl="0" eaLnBrk="1" fontAlgn="auto" latinLnBrk="0" hangingPunct="1">
              <a:lnSpc>
                <a:spcPct val="120000"/>
              </a:lnSpc>
              <a:spcBef>
                <a:spcPct val="20000"/>
              </a:spcBef>
              <a:spcAft>
                <a:spcPts val="0"/>
              </a:spcAft>
              <a:buClrTx/>
              <a:buSzTx/>
              <a:buFont typeface="+mj-lt"/>
              <a:buAutoNum type="arabicPeriod"/>
              <a:tabLst/>
              <a:defRPr/>
            </a:pPr>
            <a:r>
              <a:rPr kumimoji="0" lang="en-IN" sz="2000" b="1" i="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Anthropometric Bureau</a:t>
            </a:r>
            <a:r>
              <a:rPr kumimoji="0" lang="en-IN" sz="2000"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established in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1892</a:t>
            </a:r>
            <a:r>
              <a:rPr kumimoji="0" lang="en-IN" sz="20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Calcutta</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342900" marR="0" lvl="0" indent="-342900" algn="just" defTabSz="914400" rtl="0" eaLnBrk="1" fontAlgn="auto" latinLnBrk="0" hangingPunct="1">
              <a:lnSpc>
                <a:spcPct val="120000"/>
              </a:lnSpc>
              <a:spcBef>
                <a:spcPct val="20000"/>
              </a:spcBef>
              <a:spcAft>
                <a:spcPts val="0"/>
              </a:spcAft>
              <a:buClrTx/>
              <a:buSzTx/>
              <a:buFont typeface="Arial" pitchFamily="34" charset="0"/>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5.    </a:t>
            </a:r>
            <a:r>
              <a:rPr kumimoji="0" lang="en-IN" sz="2000" b="1" i="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Finger Print Bureau:</a:t>
            </a:r>
            <a:r>
              <a:rPr kumimoji="0" lang="en-IN" sz="2000"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first one in the world at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Calcutta, July 1897</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342900" marR="0" lvl="0" indent="-342900" algn="just" defTabSz="914400" rtl="0" eaLnBrk="1" fontAlgn="auto" latinLnBrk="0" hangingPunct="1">
              <a:lnSpc>
                <a:spcPct val="120000"/>
              </a:lnSpc>
              <a:spcBef>
                <a:spcPct val="20000"/>
              </a:spcBef>
              <a:spcAft>
                <a:spcPts val="0"/>
              </a:spcAft>
              <a:buClrTx/>
              <a:buSzTx/>
              <a:buFont typeface="Arial" pitchFamily="34" charset="0"/>
              <a:buNone/>
              <a:tabLst/>
              <a:defRPr/>
            </a:pPr>
            <a:r>
              <a:rPr lang="en-IN" sz="2000" dirty="0">
                <a:solidFill>
                  <a:prstClr val="black"/>
                </a:solidFill>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Willian Herschel, Collector of the District of Hooghly, found that the FPs never changed in a lifetime. He applied this knowledge in the registration of thumb/finger impressions of the natives. This registration was then extended to convicted criminals in prisons as well. However, his ideas were not given consent.</a:t>
            </a:r>
            <a:r>
              <a:rPr lang="en-IN" sz="2000" dirty="0">
                <a:solidFill>
                  <a:prstClr val="black"/>
                </a:solidFill>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1891, Edward Richard Henry, IGP, Bengal, introduced the thumb impressions in the record slips containing Anthropometric data. Khan Bahadur </a:t>
            </a:r>
            <a:r>
              <a:rPr kumimoji="0" lang="en-IN" sz="20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Azizul</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Haq and Rai Bahadur Hem Chandra Bose worked under him. </a:t>
            </a:r>
            <a:r>
              <a:rPr kumimoji="0" lang="en-IN" sz="20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Azizul</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Haq evolved a mathematical formula to supplement Henry’s idea of sorting slips in 1024 pigeon holes, based on fingerprints. Hem Chandra Bose developed an extended system of sub-classification</a:t>
            </a:r>
            <a:r>
              <a:rPr lang="en-IN" sz="2000" dirty="0">
                <a:solidFill>
                  <a:prstClr val="black"/>
                </a:solidFill>
                <a:latin typeface="Times New Roman" panose="02020603050405020304" pitchFamily="18" charset="0"/>
                <a:cs typeface="Times New Roman" panose="02020603050405020304" pitchFamily="18" charset="0"/>
              </a:rPr>
              <a:t>.</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744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806824" y="268941"/>
            <a:ext cx="11125200" cy="6320118"/>
          </a:xfrm>
          <a:prstGeom prst="rect">
            <a:avLst/>
          </a:prstGeom>
        </p:spPr>
        <p:txBody>
          <a:bodyPr lIns="91440" tIns="45720" rIns="91440" bIns="4572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6. </a:t>
            </a:r>
            <a:r>
              <a:rPr kumimoji="0" lang="en-IN" sz="2000" b="1" i="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Department of Explosives</a:t>
            </a:r>
            <a:r>
              <a:rPr kumimoji="0" lang="en-IN" sz="2000" b="1" i="1"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en-IN" sz="2000" b="1" i="1" dirty="0">
                <a:solidFill>
                  <a:prstClr val="black"/>
                </a:solidFill>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foundation for the Dept was laid when the first Inspector of Explosives was appointed in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1898</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with its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HQs at Nagpur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 </a:t>
            </a:r>
            <a:r>
              <a:rPr kumimoji="0" lang="en-IN" sz="20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5 regional offices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Calcutta, Bombay, Agra, Madras &amp; Gwalior</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a:t>
            </a:r>
            <a:r>
              <a:rPr kumimoji="0" lang="en-IN" sz="20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3 sub-offices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t>
            </a:r>
            <a:r>
              <a:rPr kumimoji="0" lang="en-IN" sz="20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Shivkashi</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Gomia</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&amp; Asansol</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7. </a:t>
            </a:r>
            <a:r>
              <a:rPr kumimoji="0" lang="en-IN" sz="2000" b="1" i="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Govt Examiner of Questioned Document</a:t>
            </a:r>
            <a:r>
              <a:rPr kumimoji="0" lang="en-IN" sz="2000"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The British Govt of Bengal created the post of govt handwriting expert of Bengal. </a:t>
            </a:r>
            <a:r>
              <a:rPr kumimoji="0" lang="en-IN" sz="20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Mr C.R. </a:t>
            </a:r>
            <a:r>
              <a:rPr kumimoji="0" lang="en-IN" sz="2000" b="0" i="0" u="none" strike="noStrike" kern="1200" cap="none" spc="0" normalizeH="0" baseline="0" noProof="0" dirty="0" err="1">
                <a:ln>
                  <a:noFill/>
                </a:ln>
                <a:solidFill>
                  <a:srgbClr val="C00000"/>
                </a:solidFill>
                <a:effectLst/>
                <a:uLnTx/>
                <a:uFillTx/>
                <a:latin typeface="Times New Roman" panose="02020603050405020304" pitchFamily="18" charset="0"/>
                <a:cs typeface="Times New Roman" panose="02020603050405020304" pitchFamily="18" charset="0"/>
              </a:rPr>
              <a:t>Hardless</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the then superintendent in the A.G’s office in Bengal was appointed for this post in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1904</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This was shifted to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Shimla in 1906</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under the control of the </a:t>
            </a:r>
            <a:r>
              <a:rPr kumimoji="0" lang="en-IN" sz="20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Director, CID</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Mr. C.R. </a:t>
            </a:r>
            <a:r>
              <a:rPr kumimoji="0" lang="en-IN" sz="20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Hardless</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was appointed as the </a:t>
            </a:r>
            <a:r>
              <a:rPr kumimoji="0" lang="en-IN" sz="200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Handwriting Expert for Govt of India</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1"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Later he was replaced by Mr. F. </a:t>
            </a:r>
            <a:r>
              <a:rPr kumimoji="0" lang="en-IN" sz="2000" b="0" i="1" u="none" strike="noStrike" kern="1200" cap="none" spc="0" normalizeH="0" baseline="0" noProof="0" dirty="0" err="1">
                <a:ln>
                  <a:noFill/>
                </a:ln>
                <a:effectLst/>
                <a:uLnTx/>
                <a:uFillTx/>
                <a:latin typeface="Times New Roman" panose="02020603050405020304" pitchFamily="18" charset="0"/>
                <a:cs typeface="Times New Roman" panose="02020603050405020304" pitchFamily="18" charset="0"/>
              </a:rPr>
              <a:t>Brewester</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police officer from WB, CID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 was designated as the </a:t>
            </a:r>
            <a:r>
              <a:rPr kumimoji="0" lang="en-IN" sz="2000" b="1"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Government Examiner of Questioned Documents (GEQD)</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 </a:t>
            </a:r>
            <a:r>
              <a:rPr kumimoji="0" lang="en-IN" sz="2000" b="1" i="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Serologist to the Govt of India</a:t>
            </a:r>
            <a:r>
              <a:rPr kumimoji="0" lang="en-IN" sz="2000"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Serology Department was established in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Calcutta in 1910</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The </a:t>
            </a:r>
            <a:r>
              <a:rPr kumimoji="0" lang="en-IN" sz="20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HoI</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was designated as the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Imperial Serologist</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to the Govt. of India.</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9. </a:t>
            </a:r>
            <a:r>
              <a:rPr kumimoji="0" lang="en-IN" sz="2000" b="1" i="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Footprint Section of Criminal Investigation Dept</a:t>
            </a:r>
            <a:r>
              <a:rPr kumimoji="0" lang="en-IN" sz="2000"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1915,</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Footprint Section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was established under the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CID, Govt of Bengal</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10. </a:t>
            </a:r>
            <a:r>
              <a:rPr kumimoji="0" lang="en-IN" sz="2000" b="1" i="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Note Forgery Section in Criminal Investigation Dept.</a:t>
            </a:r>
            <a:r>
              <a:rPr kumimoji="0" lang="en-IN" sz="2000"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In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1917</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Note Forgery Section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was set up under the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CID, Govt of Bengal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 examination of forged currency notes. The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Revenue Dept.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was set up for identification of opium, narcotics, precious metals, etc. </a:t>
            </a:r>
            <a:r>
              <a:rPr kumimoji="0" lang="en-IN" sz="20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Govt. Mint and Security Printing Dept.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Nasik was set up for detecting Counterfeit and forged currency.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11. </a:t>
            </a:r>
            <a:r>
              <a:rPr kumimoji="0" lang="en-IN" sz="2000" b="1" i="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Ballistics Laboratory</a:t>
            </a:r>
            <a:r>
              <a:rPr kumimoji="0" lang="en-IN" sz="2000" b="1" i="1"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1930</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Arms Expert </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was appointed and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 Ballistics laboratory</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was set up a under the </a:t>
            </a:r>
            <a:r>
              <a:rPr kumimoji="0" lang="en-IN"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Calcutta Police</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10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108253"/>
            <a:ext cx="8229600" cy="859935"/>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Evolution of </a:t>
            </a:r>
            <a:r>
              <a:rPr kumimoji="0" lang="en-IN"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FSL’s</a:t>
            </a:r>
          </a:p>
        </p:txBody>
      </p:sp>
      <p:sp>
        <p:nvSpPr>
          <p:cNvPr id="3" name="Content Placeholder 2"/>
          <p:cNvSpPr txBox="1">
            <a:spLocks/>
          </p:cNvSpPr>
          <p:nvPr/>
        </p:nvSpPr>
        <p:spPr>
          <a:xfrm>
            <a:off x="869576" y="1166018"/>
            <a:ext cx="1090942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There are 3 types of Forensic Science Laboratories </a:t>
            </a:r>
            <a:r>
              <a:rPr lang="en-IN" sz="1800" b="1" dirty="0">
                <a:solidFill>
                  <a:prstClr val="black"/>
                </a:solidFill>
                <a:latin typeface="Times New Roman" panose="02020603050405020304" pitchFamily="18" charset="0"/>
                <a:cs typeface="Times New Roman" panose="02020603050405020304" pitchFamily="18" charset="0"/>
              </a:rPr>
              <a:t>(</a:t>
            </a: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FSLs) in India:</a:t>
            </a:r>
          </a:p>
          <a:p>
            <a:pPr marL="1714500" marR="0" lvl="3" indent="-457200" algn="just" defTabSz="914400" rtl="0" eaLnBrk="1" fontAlgn="auto" latinLnBrk="0" hangingPunct="1">
              <a:lnSpc>
                <a:spcPct val="100000"/>
              </a:lnSpc>
              <a:spcBef>
                <a:spcPct val="2000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Central Forensic </a:t>
            </a:r>
            <a:r>
              <a:rPr kumimoji="0" lang="en-IN" sz="18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Scienc</a:t>
            </a:r>
            <a:r>
              <a:rPr lang="en-IN" sz="1800" dirty="0">
                <a:solidFill>
                  <a:prstClr val="black"/>
                </a:solidFill>
                <a:latin typeface="Times New Roman" panose="02020603050405020304" pitchFamily="18" charset="0"/>
                <a:cs typeface="Times New Roman" panose="02020603050405020304" pitchFamily="18" charset="0"/>
              </a:rPr>
              <a:t>e Laboratories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CFSLs)</a:t>
            </a:r>
          </a:p>
          <a:p>
            <a:pPr marL="1714500" marR="0" lvl="3" indent="-457200" algn="just" defTabSz="914400" rtl="0" eaLnBrk="1" fontAlgn="auto" latinLnBrk="0" hangingPunct="1">
              <a:lnSpc>
                <a:spcPct val="100000"/>
              </a:lnSpc>
              <a:spcBef>
                <a:spcPct val="2000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State Forensic </a:t>
            </a:r>
            <a:r>
              <a:rPr kumimoji="0" lang="en-IN" sz="18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Scienc</a:t>
            </a:r>
            <a:r>
              <a:rPr lang="en-IN" sz="1800" dirty="0">
                <a:solidFill>
                  <a:prstClr val="black"/>
                </a:solidFill>
                <a:latin typeface="Times New Roman" panose="02020603050405020304" pitchFamily="18" charset="0"/>
                <a:cs typeface="Times New Roman" panose="02020603050405020304" pitchFamily="18" charset="0"/>
              </a:rPr>
              <a:t>e Laboratories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SFSLs)</a:t>
            </a:r>
          </a:p>
          <a:p>
            <a:pPr marL="1714500" marR="0" lvl="3" indent="-457200" algn="just" defTabSz="914400" rtl="0" eaLnBrk="1" fontAlgn="auto" latinLnBrk="0" hangingPunct="1">
              <a:lnSpc>
                <a:spcPct val="100000"/>
              </a:lnSpc>
              <a:spcBef>
                <a:spcPct val="20000"/>
              </a:spcBef>
              <a:spcAft>
                <a:spcPts val="0"/>
              </a:spcAft>
              <a:buClrTx/>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Regional Forensic </a:t>
            </a:r>
            <a:r>
              <a:rPr kumimoji="0" lang="en-IN" sz="18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Scienc</a:t>
            </a:r>
            <a:r>
              <a:rPr lang="en-IN" sz="1800" dirty="0">
                <a:solidFill>
                  <a:prstClr val="black"/>
                </a:solidFill>
                <a:latin typeface="Times New Roman" panose="02020603050405020304" pitchFamily="18" charset="0"/>
                <a:cs typeface="Times New Roman" panose="02020603050405020304" pitchFamily="18" charset="0"/>
              </a:rPr>
              <a:t>e Laboratories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RFSLs</a:t>
            </a:r>
            <a:r>
              <a:rPr lang="en-IN" sz="1800" dirty="0">
                <a:solidFill>
                  <a:prstClr val="black"/>
                </a:solidFill>
                <a:latin typeface="Times New Roman" panose="02020603050405020304" pitchFamily="18" charset="0"/>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257300" marR="0" lvl="3" indent="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algn="ju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First FSL was established in Calcutta (1952) -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Medico-legal Section of the Chemical Examiner’s Laboratory, Physics Section, Footprint and Note Forgery Sections of CID were transferred here, Chemistry Section of CEL was also transferred here</a:t>
            </a:r>
            <a:r>
              <a:rPr lang="en-IN" sz="1800" dirty="0">
                <a:solidFill>
                  <a:prstClr val="black"/>
                </a:solidFill>
                <a:latin typeface="Times New Roman" panose="02020603050405020304" pitchFamily="18" charset="0"/>
                <a:cs typeface="Times New Roman" panose="02020603050405020304" pitchFamily="18" charset="0"/>
              </a:rPr>
              <a:t>. </a:t>
            </a:r>
          </a:p>
          <a:p>
            <a:pPr algn="just">
              <a:defRPr/>
            </a:pPr>
            <a:endParaRPr lang="en-IN" sz="1800" dirty="0">
              <a:solidFill>
                <a:prstClr val="black"/>
              </a:solidFill>
              <a:latin typeface="Times New Roman" panose="02020603050405020304" pitchFamily="18" charset="0"/>
              <a:cs typeface="Times New Roman" panose="02020603050405020304" pitchFamily="18" charset="0"/>
            </a:endParaRPr>
          </a:p>
          <a:p>
            <a:pPr algn="ju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Second FSL was established in Bombay (1958) -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 has 5 regional labs at Nagpur, Aurangabad, Pune , Nasik, &amp; Amravati.</a:t>
            </a:r>
          </a:p>
        </p:txBody>
      </p:sp>
    </p:spTree>
    <p:extLst>
      <p:ext uri="{BB962C8B-B14F-4D97-AF65-F5344CB8AC3E}">
        <p14:creationId xmlns:p14="http://schemas.microsoft.com/office/powerpoint/2010/main" val="413728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255059" y="212864"/>
            <a:ext cx="9995647"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CFSL</a:t>
            </a:r>
            <a:r>
              <a:rPr kumimoji="0" lang="en-IN" sz="4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and other Central Institutes </a:t>
            </a:r>
          </a:p>
        </p:txBody>
      </p:sp>
      <p:sp>
        <p:nvSpPr>
          <p:cNvPr id="3" name="Content Placeholder 2"/>
          <p:cNvSpPr txBox="1">
            <a:spLocks/>
          </p:cNvSpPr>
          <p:nvPr/>
        </p:nvSpPr>
        <p:spPr>
          <a:xfrm>
            <a:off x="1057834" y="1467026"/>
            <a:ext cx="10587319"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just" defTabSz="914400" rtl="0" eaLnBrk="1" fontAlgn="auto" latinLnBrk="0" hangingPunct="1">
              <a:lnSpc>
                <a:spcPct val="150000"/>
              </a:lnSpc>
              <a:spcBef>
                <a:spcPct val="20000"/>
              </a:spcBef>
              <a:spcAft>
                <a:spcPts val="0"/>
              </a:spcAft>
              <a:buClrTx/>
              <a:buSzTx/>
              <a:buFont typeface="+mj-lt"/>
              <a:buAutoNum type="arabicPeriod"/>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Central Finger Print Bureau: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Established in 1905 in Shimla but abolished in 1922. The CFPB restarted from 1955 in Delhi under the purview of IB. In August 1956, it was shifted to Calcutta. In Sept 1973 it was transferred to the CBI from IB. In July 1986, it came under the purview of NCRB and was shifted to ND. </a:t>
            </a:r>
          </a:p>
          <a:p>
            <a:pPr marR="0" lvl="0" algn="just" defTabSz="914400" rtl="0" eaLnBrk="1" fontAlgn="auto" latinLnBrk="0" hangingPunct="1">
              <a:lnSpc>
                <a:spcPct val="150000"/>
              </a:lnSpc>
              <a:spcBef>
                <a:spcPct val="20000"/>
              </a:spcBef>
              <a:spcAft>
                <a:spcPts val="0"/>
              </a:spcAft>
              <a:buClrTx/>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50000"/>
              </a:lnSpc>
              <a:spcBef>
                <a:spcPct val="20000"/>
              </a:spcBef>
              <a:spcAft>
                <a:spcPts val="0"/>
              </a:spcAft>
              <a:buClrTx/>
              <a:buSzTx/>
              <a:buFont typeface="+mj-lt"/>
              <a:buAutoNum type="arabicPeriod"/>
              <a:tabLst/>
              <a:defRPr/>
            </a:pPr>
            <a:r>
              <a:rPr lang="en-IN" sz="1800" b="1" dirty="0">
                <a:solidFill>
                  <a:prstClr val="black"/>
                </a:solidFill>
                <a:latin typeface="Times New Roman" panose="02020603050405020304" pitchFamily="18" charset="0"/>
                <a:cs typeface="Times New Roman" panose="02020603050405020304" pitchFamily="18" charset="0"/>
              </a:rPr>
              <a:t>C</a:t>
            </a:r>
            <a:r>
              <a:rPr kumimoji="0" lang="en-IN" sz="180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entral</a:t>
            </a: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Detective training School at Calcutta</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Was established in 1956 in Calcutta.</a:t>
            </a:r>
          </a:p>
          <a:p>
            <a:pPr marR="0" lvl="0" algn="just" defTabSz="914400" rtl="0" eaLnBrk="1" fontAlgn="auto" latinLnBrk="0" hangingPunct="1">
              <a:lnSpc>
                <a:spcPct val="150000"/>
              </a:lnSpc>
              <a:spcBef>
                <a:spcPct val="20000"/>
              </a:spcBef>
              <a:spcAft>
                <a:spcPts val="0"/>
              </a:spcAft>
              <a:buClrTx/>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50000"/>
              </a:lnSpc>
              <a:spcBef>
                <a:spcPct val="20000"/>
              </a:spcBef>
              <a:spcAft>
                <a:spcPts val="0"/>
              </a:spcAft>
              <a:buClrTx/>
              <a:buSzTx/>
              <a:buFont typeface="+mj-lt"/>
              <a:buAutoNum type="arabicPeriod"/>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CFSLs</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First CFSL – Calcutta (1957)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Second CFSL – Hyderabad (1965).</a:t>
            </a:r>
          </a:p>
          <a:p>
            <a:pPr marL="0" marR="0" lvl="0" indent="0" algn="just" defTabSz="914400" rtl="0" eaLnBrk="1" fontAlgn="auto" latinLnBrk="0" hangingPunct="1">
              <a:lnSpc>
                <a:spcPct val="150000"/>
              </a:lnSpc>
              <a:spcBef>
                <a:spcPct val="20000"/>
              </a:spcBef>
              <a:spcAft>
                <a:spcPts val="0"/>
              </a:spcAft>
              <a:buClrTx/>
              <a:buSzTx/>
              <a:buFont typeface="Arial" pitchFamily="34" charset="0"/>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7247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2133600" y="228600"/>
            <a:ext cx="8077200"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Forensic Science: </a:t>
            </a:r>
            <a:r>
              <a:rPr kumimoji="0" lang="en-IN" sz="44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Functions</a:t>
            </a:r>
          </a:p>
        </p:txBody>
      </p:sp>
      <p:sp>
        <p:nvSpPr>
          <p:cNvPr id="3" name="Rectangle 2"/>
          <p:cNvSpPr/>
          <p:nvPr/>
        </p:nvSpPr>
        <p:spPr>
          <a:xfrm>
            <a:off x="918883" y="1298267"/>
            <a:ext cx="10744199" cy="480131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Forensic science provides answers to the following three questions: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00000"/>
              </a:lnSpc>
              <a:spcBef>
                <a:spcPts val="0"/>
              </a:spcBef>
              <a:spcAft>
                <a:spcPts val="0"/>
              </a:spcAft>
              <a:buClrTx/>
              <a:buSzTx/>
              <a:tabLst/>
              <a:defRPr/>
            </a:pPr>
            <a:r>
              <a:rPr kumimoji="0" lang="en-IN"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 Has a crime been committed?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Consider the case of recovery of a dead body. Death could be natural, accidental or homicidal.  By ascertaining the nature of death, it can be established the existence or absence of corpus delicti.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 How and when was the crime committed?</a:t>
            </a:r>
          </a:p>
          <a:p>
            <a:pPr marL="0" marR="0" lvl="0" indent="0" algn="just" defTabSz="914400" rtl="0" eaLnBrk="1" fontAlgn="auto" latinLnBrk="0" hangingPunct="1">
              <a:lnSpc>
                <a:spcPct val="100000"/>
              </a:lnSpc>
              <a:spcBef>
                <a:spcPts val="0"/>
              </a:spcBef>
              <a:spcAft>
                <a:spcPts val="0"/>
              </a:spcAft>
              <a:buClrTx/>
              <a:buSzTx/>
              <a:buFont typeface="Wingdings 3" pitchFamily="18" charset="2"/>
              <a:buNone/>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examination of the corpus delicti reveals the way the crime was committed and possibly the time when it was committed.</a:t>
            </a:r>
          </a:p>
          <a:p>
            <a:pPr marL="0" marR="0" lvl="0" indent="0" algn="just" defTabSz="914400" rtl="0" eaLnBrk="1" fontAlgn="auto" latinLnBrk="0" hangingPunct="1">
              <a:lnSpc>
                <a:spcPct val="100000"/>
              </a:lnSpc>
              <a:spcBef>
                <a:spcPts val="0"/>
              </a:spcBef>
              <a:spcAft>
                <a:spcPts val="0"/>
              </a:spcAft>
              <a:buClrTx/>
              <a:buSzTx/>
              <a:buFont typeface="Wingdings 3" pitchFamily="18" charset="2"/>
              <a:buNone/>
              <a:tabLst/>
              <a:defRPr/>
            </a:pP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Wingdings 3" pitchFamily="18" charset="2"/>
              <a:buNone/>
              <a:tabLst/>
              <a:defRPr/>
            </a:pP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 Who has committed the crime?</a:t>
            </a:r>
          </a:p>
          <a:p>
            <a:pPr marL="0" marR="0" lvl="0" indent="0" algn="just" defTabSz="914400" rtl="0" eaLnBrk="1" fontAlgn="auto" latinLnBrk="0" hangingPunct="1">
              <a:lnSpc>
                <a:spcPct val="100000"/>
              </a:lnSpc>
              <a:spcBef>
                <a:spcPts val="0"/>
              </a:spcBef>
              <a:spcAft>
                <a:spcPts val="0"/>
              </a:spcAft>
              <a:buClrTx/>
              <a:buSzTx/>
              <a:buFont typeface="Wingdings 3" pitchFamily="18" charset="2"/>
              <a:buNone/>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Forensic science establishes the identity of the culprit through personal clues like fingerprints, footprints, blood drops or hair. It links the criminal with the crime through the objects that have been left by him at the scene with the victim or which have been carried from the scene by the victim.</a:t>
            </a:r>
          </a:p>
          <a:p>
            <a:pPr marL="0" marR="0" lvl="0" indent="0" algn="just" defTabSz="914400" rtl="0" eaLnBrk="1" fontAlgn="auto" latinLnBrk="0" hangingPunct="1">
              <a:lnSpc>
                <a:spcPct val="100000"/>
              </a:lnSpc>
              <a:spcBef>
                <a:spcPts val="0"/>
              </a:spcBef>
              <a:spcAft>
                <a:spcPts val="0"/>
              </a:spcAft>
              <a:buClrTx/>
              <a:buSzTx/>
              <a:buFont typeface="Wingdings 3" pitchFamily="18" charset="2"/>
              <a:buNone/>
              <a:tabLst/>
              <a:defRPr/>
            </a:pP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4740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173C-C70E-1740-8CC7-720BB358EF3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0BB00D7-550A-D042-ACD0-15E69DF9738A}"/>
              </a:ext>
            </a:extLst>
          </p:cNvPr>
          <p:cNvPicPr>
            <a:picLocks noGrp="1" noChangeAspect="1"/>
          </p:cNvPicPr>
          <p:nvPr>
            <p:ph idx="1"/>
          </p:nvPr>
        </p:nvPicPr>
        <p:blipFill>
          <a:blip r:embed="rId2"/>
          <a:stretch>
            <a:fillRect/>
          </a:stretch>
        </p:blipFill>
        <p:spPr>
          <a:xfrm>
            <a:off x="701073" y="0"/>
            <a:ext cx="11490927" cy="6858000"/>
          </a:xfrm>
        </p:spPr>
      </p:pic>
      <p:sp>
        <p:nvSpPr>
          <p:cNvPr id="7" name="TextBox 6">
            <a:extLst>
              <a:ext uri="{FF2B5EF4-FFF2-40B4-BE49-F238E27FC236}">
                <a16:creationId xmlns:a16="http://schemas.microsoft.com/office/drawing/2014/main" id="{4C077098-BFFC-C24A-BFEA-2A205E805E99}"/>
              </a:ext>
            </a:extLst>
          </p:cNvPr>
          <p:cNvSpPr txBox="1"/>
          <p:nvPr/>
        </p:nvSpPr>
        <p:spPr>
          <a:xfrm>
            <a:off x="1039047" y="1629352"/>
            <a:ext cx="2555800" cy="461665"/>
          </a:xfrm>
          <a:prstGeom prst="rect">
            <a:avLst/>
          </a:prstGeom>
          <a:noFill/>
        </p:spPr>
        <p:txBody>
          <a:bodyPr wrap="square" rtlCol="0">
            <a:spAutoFit/>
          </a:bodyPr>
          <a:lstStyle/>
          <a:p>
            <a:r>
              <a:rPr lang="en-US" sz="2400" dirty="0">
                <a:solidFill>
                  <a:schemeClr val="bg1"/>
                </a:solidFill>
                <a:highlight>
                  <a:srgbClr val="000000"/>
                </a:highlight>
              </a:rPr>
              <a:t>Forensic Scientist</a:t>
            </a:r>
          </a:p>
        </p:txBody>
      </p:sp>
    </p:spTree>
    <p:extLst>
      <p:ext uri="{BB962C8B-B14F-4D97-AF65-F5344CB8AC3E}">
        <p14:creationId xmlns:p14="http://schemas.microsoft.com/office/powerpoint/2010/main" val="111674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5A4487-CCF0-DC4C-A80E-DB28235A057E}"/>
              </a:ext>
            </a:extLst>
          </p:cNvPr>
          <p:cNvPicPr>
            <a:picLocks noGrp="1" noChangeAspect="1"/>
          </p:cNvPicPr>
          <p:nvPr>
            <p:ph idx="4294967295"/>
          </p:nvPr>
        </p:nvPicPr>
        <p:blipFill rotWithShape="1">
          <a:blip r:embed="rId3"/>
          <a:srcRect l="9554" t="4690" r="7946" b="6977"/>
          <a:stretch/>
        </p:blipFill>
        <p:spPr>
          <a:xfrm>
            <a:off x="700088" y="0"/>
            <a:ext cx="11491912" cy="6858000"/>
          </a:xfrm>
        </p:spPr>
      </p:pic>
    </p:spTree>
    <p:extLst>
      <p:ext uri="{BB962C8B-B14F-4D97-AF65-F5344CB8AC3E}">
        <p14:creationId xmlns:p14="http://schemas.microsoft.com/office/powerpoint/2010/main" val="3852916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896470" y="273995"/>
            <a:ext cx="10866950" cy="1143000"/>
          </a:xfrm>
          <a:prstGeom prst="rect">
            <a:avLst/>
          </a:prstGeom>
        </p:spPr>
        <p:txBody>
          <a:bodyPr lIns="91440" tIns="45720" rIns="91440" bIns="4572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b="0" i="0" u="none" strike="noStrike" kern="1200" cap="none" spc="0" normalizeH="0" baseline="0" noProof="0" dirty="0">
                <a:ln>
                  <a:noFill/>
                </a:ln>
                <a:solidFill>
                  <a:srgbClr val="C00000"/>
                </a:solidFill>
                <a:effectLst/>
                <a:uLnTx/>
                <a:uFillTx/>
                <a:latin typeface="Times New Roman" panose="02020603050405020304" pitchFamily="18" charset="0"/>
                <a:ea typeface="Calibri"/>
                <a:cs typeface="Times New Roman" panose="02020603050405020304" pitchFamily="18" charset="0"/>
              </a:rPr>
              <a:t>Divisions of Forensic Science Laboratory</a:t>
            </a:r>
            <a:endParaRPr kumimoji="0" lang="en-US"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896470" y="1754400"/>
            <a:ext cx="11152669" cy="397031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 ideal Forensic Science Laboratories is generally divided into the following divisions: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14400" marR="0" lvl="2"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Photography (Common for all the divisions) </a:t>
            </a:r>
          </a:p>
          <a:p>
            <a:pPr marR="0" lvl="1" algn="just" defTabSz="914400" rtl="0" eaLnBrk="1" fontAlgn="auto" latinLnBrk="0" hangingPunct="1">
              <a:lnSpc>
                <a:spcPct val="100000"/>
              </a:lnSpc>
              <a:spcBef>
                <a:spcPts val="0"/>
              </a:spcBef>
              <a:spcAft>
                <a:spcPts val="0"/>
              </a:spcAft>
              <a:buClrTx/>
              <a:buSzTx/>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Identification of camera from film negatives</a:t>
            </a: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Identification of Source camera</a:t>
            </a:r>
            <a:endParaRPr kumimoji="0" lang="en-US"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Preparation of photographs</a:t>
            </a: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Crime Scene Photography</a:t>
            </a: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Post Mortem Photography/Videography</a:t>
            </a: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371600" marR="0" lvl="3"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1371600" marR="0" lvl="3"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371600" marR="0" lvl="2"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p:txBody>
      </p:sp>
      <p:pic>
        <p:nvPicPr>
          <p:cNvPr id="1028" name="Picture 4" descr="Capturing all angles of a crime scene | Latest News India - Hindustan Times">
            <a:extLst>
              <a:ext uri="{FF2B5EF4-FFF2-40B4-BE49-F238E27FC236}">
                <a16:creationId xmlns:a16="http://schemas.microsoft.com/office/drawing/2014/main" id="{8795D04B-4BD7-5267-B3B1-B18A87D65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024" y="2315572"/>
            <a:ext cx="5021961" cy="312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17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1066800" y="592193"/>
            <a:ext cx="10578353" cy="34163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 Biological sciences, which includes, Biology Unit/ Serology </a:t>
            </a:r>
            <a:r>
              <a:rPr lang="en-US" b="1" dirty="0">
                <a:solidFill>
                  <a:prstClr val="black"/>
                </a:solidFill>
                <a:latin typeface="Times New Roman" panose="02020603050405020304" pitchFamily="18" charset="0"/>
                <a:cs typeface="Times New Roman" panose="02020603050405020304" pitchFamily="18" charset="0"/>
              </a:rPr>
              <a:t>U</a:t>
            </a: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nit/ DNA Unit: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b="1" dirty="0">
              <a:solidFill>
                <a:prstClr val="black"/>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The Forensic Biology/DNA Unit uses high-quality technology and scientific processes to </a:t>
            </a:r>
            <a:r>
              <a:rPr kumimoji="0" lang="en-IN" b="1"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detect, collect, and interpret the results from biological evidence</a:t>
            </a:r>
            <a:r>
              <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a:t>
            </a:r>
            <a:endPar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a:p>
            <a:pPr marL="914400" marR="0" lvl="1"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a:p>
            <a:pPr marL="1371600" marR="0" lvl="3"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1371600" marR="0" lvl="3"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371600" marR="0" lvl="2"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p:txBody>
      </p:sp>
      <p:pic>
        <p:nvPicPr>
          <p:cNvPr id="4100" name="Picture 4" descr="List of Forensics Techniques">
            <a:extLst>
              <a:ext uri="{FF2B5EF4-FFF2-40B4-BE49-F238E27FC236}">
                <a16:creationId xmlns:a16="http://schemas.microsoft.com/office/drawing/2014/main" id="{6E542755-B355-16E0-744C-7A51EDFD4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67971"/>
            <a:ext cx="4483706" cy="3281083"/>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787A6A92-F0D9-661F-D972-32CCB222F17E}"/>
              </a:ext>
            </a:extLst>
          </p:cNvPr>
          <p:cNvPicPr>
            <a:picLocks noChangeAspect="1"/>
          </p:cNvPicPr>
          <p:nvPr/>
        </p:nvPicPr>
        <p:blipFill rotWithShape="1">
          <a:blip r:embed="rId3"/>
          <a:srcRect l="46176" t="43115" r="2344" b="8931"/>
          <a:stretch/>
        </p:blipFill>
        <p:spPr>
          <a:xfrm>
            <a:off x="5915554" y="2367970"/>
            <a:ext cx="5917858" cy="3281083"/>
          </a:xfrm>
          <a:prstGeom prst="rect">
            <a:avLst/>
          </a:prstGeom>
        </p:spPr>
      </p:pic>
    </p:spTree>
    <p:extLst>
      <p:ext uri="{BB962C8B-B14F-4D97-AF65-F5344CB8AC3E}">
        <p14:creationId xmlns:p14="http://schemas.microsoft.com/office/powerpoint/2010/main" val="1009567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1039905" y="542033"/>
            <a:ext cx="10776727" cy="147732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 Ballistics Division: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b="1" dirty="0">
              <a:solidFill>
                <a:prstClr val="black"/>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The Ballistics division undertakes the following examinations: Examination for serviceability/working condition of firearm (pistol &amp; revolver). Examination for serviceability of ammunition (handgun/rifle). Determination of type, make and calibre of unfired cartridge/fired cartridge case.</a:t>
            </a: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p:txBody>
      </p:sp>
      <p:pic>
        <p:nvPicPr>
          <p:cNvPr id="5" name="Content Placeholder 4">
            <a:extLst>
              <a:ext uri="{FF2B5EF4-FFF2-40B4-BE49-F238E27FC236}">
                <a16:creationId xmlns:a16="http://schemas.microsoft.com/office/drawing/2014/main" id="{EEC563BC-1AC4-79AE-1D7B-CB06905D30E0}"/>
              </a:ext>
            </a:extLst>
          </p:cNvPr>
          <p:cNvPicPr>
            <a:picLocks noChangeAspect="1"/>
          </p:cNvPicPr>
          <p:nvPr/>
        </p:nvPicPr>
        <p:blipFill rotWithShape="1">
          <a:blip r:embed="rId2"/>
          <a:srcRect l="1172" t="19545" r="1338" b="19313"/>
          <a:stretch/>
        </p:blipFill>
        <p:spPr>
          <a:xfrm>
            <a:off x="1039905" y="2480685"/>
            <a:ext cx="7475105" cy="3200712"/>
          </a:xfrm>
          <a:prstGeom prst="rect">
            <a:avLst/>
          </a:prstGeom>
        </p:spPr>
      </p:pic>
      <p:pic>
        <p:nvPicPr>
          <p:cNvPr id="12290" name="Picture 2" descr="Firearms and Toolmarks | DPS – Forensic Services">
            <a:extLst>
              <a:ext uri="{FF2B5EF4-FFF2-40B4-BE49-F238E27FC236}">
                <a16:creationId xmlns:a16="http://schemas.microsoft.com/office/drawing/2014/main" id="{6D88105C-DF70-1BC3-BA51-DF7B44651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715" y="2480685"/>
            <a:ext cx="3391580" cy="320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2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E89A-EFCC-E74B-8FDC-496647986EF4}"/>
              </a:ext>
            </a:extLst>
          </p:cNvPr>
          <p:cNvSpPr>
            <a:spLocks noGrp="1"/>
          </p:cNvSpPr>
          <p:nvPr>
            <p:ph type="title"/>
          </p:nvPr>
        </p:nvSpPr>
        <p:spPr>
          <a:xfrm>
            <a:off x="908963" y="397410"/>
            <a:ext cx="10660941" cy="998083"/>
          </a:xfrm>
        </p:spPr>
        <p:txBody>
          <a:bodyPr anchor="ctr"/>
          <a:lstStyle/>
          <a:p>
            <a:pPr algn="ctr"/>
            <a:r>
              <a:rPr lang="en-US" dirty="0">
                <a:latin typeface="Times New Roman" panose="02020603050405020304" pitchFamily="18" charset="0"/>
                <a:cs typeface="Times New Roman" panose="02020603050405020304" pitchFamily="18" charset="0"/>
              </a:rPr>
              <a:t>Nature and Scope of Forensic Sciences</a:t>
            </a:r>
          </a:p>
        </p:txBody>
      </p:sp>
      <p:sp>
        <p:nvSpPr>
          <p:cNvPr id="3" name="Content Placeholder 2">
            <a:extLst>
              <a:ext uri="{FF2B5EF4-FFF2-40B4-BE49-F238E27FC236}">
                <a16:creationId xmlns:a16="http://schemas.microsoft.com/office/drawing/2014/main" id="{D5661CDC-2E67-024A-8031-9D1EFC4F7B31}"/>
              </a:ext>
            </a:extLst>
          </p:cNvPr>
          <p:cNvSpPr>
            <a:spLocks noGrp="1"/>
          </p:cNvSpPr>
          <p:nvPr>
            <p:ph idx="1"/>
          </p:nvPr>
        </p:nvSpPr>
        <p:spPr>
          <a:xfrm>
            <a:off x="908963" y="2009755"/>
            <a:ext cx="10660941" cy="3272589"/>
          </a:xfrm>
        </p:spPr>
        <p:txBody>
          <a:bodyPr>
            <a:normAutofit/>
          </a:bodyPr>
          <a:lstStyle/>
          <a:p>
            <a:pPr algn="just"/>
            <a:r>
              <a:rPr lang="en-US" sz="1800" i="1" dirty="0">
                <a:latin typeface="Times New Roman" panose="02020603050405020304" pitchFamily="18" charset="0"/>
                <a:cs typeface="Times New Roman" panose="02020603050405020304" pitchFamily="18" charset="0"/>
              </a:rPr>
              <a:t>Nature:</a:t>
            </a:r>
            <a:r>
              <a:rPr lang="en-US"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Application of a broad spectrum of sciences to answer questions of interest to a legal system</a:t>
            </a:r>
            <a:r>
              <a:rPr lang="en-IN" sz="1800" dirty="0">
                <a:latin typeface="Times New Roman" panose="02020603050405020304" pitchFamily="18" charset="0"/>
                <a:cs typeface="Times New Roman" panose="02020603050405020304" pitchFamily="18" charset="0"/>
              </a:rPr>
              <a:t>. This may be in matters relating to criminal law, civil law and regulatory laws. It may also relate to non-litigious matters.</a:t>
            </a:r>
          </a:p>
          <a:p>
            <a:pPr algn="just"/>
            <a:endParaRPr lang="en-IN" sz="1800" dirty="0">
              <a:latin typeface="Times New Roman" panose="02020603050405020304" pitchFamily="18" charset="0"/>
              <a:cs typeface="Times New Roman" panose="02020603050405020304" pitchFamily="18" charset="0"/>
            </a:endParaRPr>
          </a:p>
          <a:p>
            <a:pPr algn="just"/>
            <a:r>
              <a:rPr lang="en-IN" sz="1800" i="1" dirty="0">
                <a:latin typeface="Times New Roman" panose="02020603050405020304" pitchFamily="18" charset="0"/>
                <a:cs typeface="Times New Roman" panose="02020603050405020304" pitchFamily="18" charset="0"/>
              </a:rPr>
              <a:t>Scope</a:t>
            </a:r>
            <a:r>
              <a:rPr lang="en-IN" sz="1800" dirty="0">
                <a:latin typeface="Times New Roman" panose="02020603050405020304" pitchFamily="18" charset="0"/>
                <a:cs typeface="Times New Roman" panose="02020603050405020304" pitchFamily="18" charset="0"/>
              </a:rPr>
              <a:t> is everywhere where there arises a question of interest to a legal system.</a:t>
            </a:r>
            <a:endParaRPr lang="en-US" sz="1800" dirty="0">
              <a:latin typeface="Times New Roman" panose="02020603050405020304" pitchFamily="18" charset="0"/>
              <a:cs typeface="Times New Roman" panose="02020603050405020304" pitchFamily="18" charset="0"/>
            </a:endParaRPr>
          </a:p>
        </p:txBody>
      </p:sp>
      <p:pic>
        <p:nvPicPr>
          <p:cNvPr id="1026" name="Picture 2" descr="Police officers at the crime scene concept illustration">
            <a:extLst>
              <a:ext uri="{FF2B5EF4-FFF2-40B4-BE49-F238E27FC236}">
                <a16:creationId xmlns:a16="http://schemas.microsoft.com/office/drawing/2014/main" id="{5351AA5E-2BAB-7302-BA6B-631D4D9BE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369" y="2931459"/>
            <a:ext cx="5891631" cy="392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133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654422" y="919415"/>
            <a:ext cx="10183907" cy="34163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4. Chemical Sciences Division:</a:t>
            </a:r>
          </a:p>
          <a:p>
            <a:pPr marL="457200" marR="0" lvl="1" indent="0" algn="just" defTabSz="914400" rtl="0" eaLnBrk="1" fontAlgn="auto" latinLnBrk="0" hangingPunct="1">
              <a:lnSpc>
                <a:spcPct val="100000"/>
              </a:lnSpc>
              <a:spcBef>
                <a:spcPts val="0"/>
              </a:spcBef>
              <a:spcAft>
                <a:spcPts val="0"/>
              </a:spcAft>
              <a:buClrTx/>
              <a:buSzTx/>
              <a:buFontTx/>
              <a:buNone/>
              <a:tabLst/>
              <a:defRPr/>
            </a:pPr>
            <a:endParaRPr lang="en-US" b="1" dirty="0">
              <a:solidFill>
                <a:prstClr val="black"/>
              </a:solidFill>
              <a:latin typeface="Times New Roman" panose="02020603050405020304" pitchFamily="18" charset="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Undertakes examination of exhibits like Explosive Residues, Acid, Precious Stones, Metal, Liquor etc. ND&amp;PS substances like Heroin, Ganja, Brown sugar, Opium etc.</a:t>
            </a:r>
            <a:endPar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a:p>
            <a:pPr marL="1371600" marR="0" lvl="3"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371600" marR="0" lvl="3"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828800" marR="0" lvl="3"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Chemistry Unit </a:t>
            </a:r>
          </a:p>
          <a:p>
            <a:pPr marL="1828800" marR="0" lvl="3"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Toxicology Unit  </a:t>
            </a:r>
          </a:p>
          <a:p>
            <a:pPr marL="1828800" marR="0" lvl="3"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Narcotics Unit </a:t>
            </a:r>
          </a:p>
          <a:p>
            <a:pPr marL="1828800" marR="0" lvl="3"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Explosive Unit</a:t>
            </a: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371600" marR="0" lvl="3"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371600" marR="0" lvl="2"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p:txBody>
      </p:sp>
      <p:pic>
        <p:nvPicPr>
          <p:cNvPr id="6146" name="Picture 2" descr="Home deptt. refutes news regarding absence of Forensics Narcotics Division  in JK Forensic Science Labs - Bold News">
            <a:extLst>
              <a:ext uri="{FF2B5EF4-FFF2-40B4-BE49-F238E27FC236}">
                <a16:creationId xmlns:a16="http://schemas.microsoft.com/office/drawing/2014/main" id="{BEDD9476-EC19-7003-F73D-187E4590C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1349" y="2669179"/>
            <a:ext cx="5965989" cy="377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885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1008242" y="756310"/>
            <a:ext cx="11009234" cy="286232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5. Documents Division:</a:t>
            </a:r>
            <a:endParaRPr lang="en-US" b="1" dirty="0">
              <a:solidFill>
                <a:prstClr val="black"/>
              </a:solidFill>
              <a:latin typeface="Times New Roman" panose="02020603050405020304" pitchFamily="18" charset="0"/>
              <a:ea typeface="Calibri"/>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Handwriting &amp; Signatures</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 – To examine/compare with standard (admitted &amp; specimen)  writings.</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Latent Writing on Documents</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 – To detect and decipher.</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Fake Indian Currency Notes of Different Denomination</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 – To examine presence of security/essential features prescribed by RBI</a:t>
            </a:r>
            <a:r>
              <a:rPr lang="en-IN" noProof="0" dirty="0">
                <a:solidFill>
                  <a:srgbClr val="212529"/>
                </a:solidFill>
                <a:latin typeface="Times New Roman" panose="02020603050405020304" pitchFamily="18" charset="0"/>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Printed matter</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 – To examine/compare with standard ones.</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Stamp Impression</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 – To examine/compare with the standard stamped impression</a:t>
            </a:r>
            <a:r>
              <a:rPr lang="en-IN" dirty="0">
                <a:solidFill>
                  <a:srgbClr val="212529"/>
                </a:solidFill>
                <a:latin typeface="Times New Roman" panose="02020603050405020304" pitchFamily="18" charset="0"/>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Erasing, Alteration, Overwriting etc.</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 – To detect and decipher such features on questioned documents.</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Fake documents, stamps, stamp papers, security papers</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 – To ascertain genuineness.</a:t>
            </a: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p:txBody>
      </p:sp>
      <p:pic>
        <p:nvPicPr>
          <p:cNvPr id="6148" name="Picture 4" descr="Divisions | Questioned Documents">
            <a:extLst>
              <a:ext uri="{FF2B5EF4-FFF2-40B4-BE49-F238E27FC236}">
                <a16:creationId xmlns:a16="http://schemas.microsoft.com/office/drawing/2014/main" id="{D0D234E8-A644-EE55-B819-7CB8E1171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971426"/>
            <a:ext cx="9063318" cy="239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757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pic>
        <p:nvPicPr>
          <p:cNvPr id="9218" name="Picture 2">
            <a:extLst>
              <a:ext uri="{FF2B5EF4-FFF2-40B4-BE49-F238E27FC236}">
                <a16:creationId xmlns:a16="http://schemas.microsoft.com/office/drawing/2014/main" id="{8A75B65A-1425-63B3-9650-5F7475A34A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640" y="3984436"/>
            <a:ext cx="11063935" cy="231591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C513DD4-6430-402D-DE24-85FA5B344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412" y="796214"/>
            <a:ext cx="4447163" cy="28623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204988-3929-5A7A-13B5-EC6296D7F609}"/>
              </a:ext>
            </a:extLst>
          </p:cNvPr>
          <p:cNvSpPr txBox="1"/>
          <p:nvPr/>
        </p:nvSpPr>
        <p:spPr>
          <a:xfrm>
            <a:off x="921640" y="776463"/>
            <a:ext cx="6410348" cy="2862322"/>
          </a:xfrm>
          <a:prstGeom prst="rect">
            <a:avLst/>
          </a:prstGeom>
          <a:noFill/>
        </p:spPr>
        <p:txBody>
          <a:bodyPr wrap="square" rtlCol="0">
            <a:spAutoFit/>
          </a:bodyPr>
          <a:lstStyle/>
          <a:p>
            <a:pPr marL="914400" marR="0" lvl="2"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6. Fingerprint Division</a:t>
            </a:r>
            <a:r>
              <a:rPr lang="en-US" b="1" dirty="0">
                <a:solidFill>
                  <a:prstClr val="black"/>
                </a:solidFill>
                <a:latin typeface="Times New Roman" panose="02020603050405020304" pitchFamily="18" charset="0"/>
                <a:ea typeface="Calibri"/>
                <a:cs typeface="Times New Roman" panose="02020603050405020304" pitchFamily="18" charset="0"/>
              </a:rPr>
              <a:t>:</a:t>
            </a:r>
          </a:p>
          <a:p>
            <a:pPr marL="914400" marR="0" lvl="2"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Maintaining fingerprint record slips.</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Conducting Fingerprint search.</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Undertaking examination of Questioned Fingerprint impression on documents.</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Examining and comparing the chance prints.</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Developing latent prints.</a:t>
            </a:r>
          </a:p>
          <a:p>
            <a:pPr marL="342900" marR="0" lvl="0" indent="-3429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Examining unidentified dead bodies in establishing identity with available fingerprints on record.</a:t>
            </a: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2335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2C263C-0A96-FF90-3B5D-E89CB9674917}"/>
              </a:ext>
            </a:extLst>
          </p:cNvPr>
          <p:cNvSpPr txBox="1"/>
          <p:nvPr/>
        </p:nvSpPr>
        <p:spPr>
          <a:xfrm>
            <a:off x="939139" y="184718"/>
            <a:ext cx="7423927" cy="627505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7. Cyber Division: Deals with –</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Disk Forensics</a:t>
            </a:r>
            <a:r>
              <a:rPr lang="en-IN" dirty="0">
                <a:solidFill>
                  <a:srgbClr val="212529"/>
                </a:solidFill>
                <a:latin typeface="Times New Roman" panose="02020603050405020304" pitchFamily="18" charset="0"/>
                <a:cs typeface="Times New Roman" panose="02020603050405020304" pitchFamily="18" charset="0"/>
              </a:rPr>
              <a:t>: </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Extraction and analysis of data from Computer hard disks, USB devices, floppy, CD, DVD, and Flash drives.</a:t>
            </a:r>
          </a:p>
          <a:p>
            <a:pPr marL="342900" marR="0" lvl="0" indent="-342900" algn="just" defTabSz="914400" rtl="0" eaLnBrk="1" fontAlgn="auto" latinLnBrk="0" hangingPunct="1">
              <a:lnSpc>
                <a:spcPct val="15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Mobile Device Forensics: </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Extraction and analysis of data from handheld devices like mobile phones, Smartphones, tablets, etc.</a:t>
            </a:r>
          </a:p>
          <a:p>
            <a:pPr marL="342900" marR="0" lvl="0" indent="-342900" algn="just" defTabSz="914400" rtl="0" eaLnBrk="1" fontAlgn="auto" latinLnBrk="0" hangingPunct="1">
              <a:lnSpc>
                <a:spcPct val="15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Memory Forensics: </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Analysis of volatile data in a computer’s memory dump.</a:t>
            </a:r>
          </a:p>
          <a:p>
            <a:pPr marL="342900" marR="0" lvl="0" indent="-342900" algn="just" defTabSz="914400" rtl="0" eaLnBrk="1" fontAlgn="auto" latinLnBrk="0" hangingPunct="1">
              <a:lnSpc>
                <a:spcPct val="15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Network Forensics: </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Monitoring and analysis of computer network traffic.</a:t>
            </a:r>
          </a:p>
          <a:p>
            <a:pPr marL="342900" marR="0" lvl="0" indent="-342900" algn="just" defTabSz="914400" rtl="0" eaLnBrk="1" fontAlgn="auto" latinLnBrk="0" hangingPunct="1">
              <a:lnSpc>
                <a:spcPct val="15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Multimedia Forensics: </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Analysis of multimedia signals (audio, videos, images.</a:t>
            </a:r>
          </a:p>
          <a:p>
            <a:pPr marL="342900" marR="0" lvl="0" indent="-342900" algn="just" defTabSz="914400" rtl="0" eaLnBrk="1" fontAlgn="auto" latinLnBrk="0" hangingPunct="1">
              <a:lnSpc>
                <a:spcPct val="15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Internet Forensics: </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Tracking and analysis of e-mails, social media, websites, and cloud storage.</a:t>
            </a:r>
          </a:p>
          <a:p>
            <a:pPr marL="342900" marR="0" lvl="0" indent="-342900" algn="just" defTabSz="914400" rtl="0" eaLnBrk="1" fontAlgn="auto" latinLnBrk="0" hangingPunct="1">
              <a:lnSpc>
                <a:spcPct val="150000"/>
              </a:lnSpc>
              <a:spcBef>
                <a:spcPts val="0"/>
              </a:spcBef>
              <a:spcAft>
                <a:spcPts val="0"/>
              </a:spcAft>
              <a:buClrTx/>
              <a:buSzTx/>
              <a:buFont typeface="+mj-lt"/>
              <a:buAutoNum type="alphaLcParenR"/>
              <a:tabLst/>
              <a:defRPr/>
            </a:pPr>
            <a:r>
              <a:rPr kumimoji="0" lang="en-IN" b="1"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Cryptocurrency Forensics: </a:t>
            </a:r>
            <a:r>
              <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rPr>
              <a:t>Tracking of cryptocurrency transactions through thousands of social media forums and Darknet sites.</a:t>
            </a:r>
          </a:p>
        </p:txBody>
      </p:sp>
      <p:grpSp>
        <p:nvGrpSpPr>
          <p:cNvPr id="6" name="Group 5">
            <a:extLst>
              <a:ext uri="{FF2B5EF4-FFF2-40B4-BE49-F238E27FC236}">
                <a16:creationId xmlns:a16="http://schemas.microsoft.com/office/drawing/2014/main" id="{A6910CEF-1D99-8D41-6B12-A7893B7F708D}"/>
              </a:ext>
            </a:extLst>
          </p:cNvPr>
          <p:cNvGrpSpPr/>
          <p:nvPr/>
        </p:nvGrpSpPr>
        <p:grpSpPr>
          <a:xfrm>
            <a:off x="8554340" y="1868007"/>
            <a:ext cx="3351940" cy="3769297"/>
            <a:chOff x="7709647" y="1907192"/>
            <a:chExt cx="4248411" cy="3870199"/>
          </a:xfrm>
        </p:grpSpPr>
        <p:pic>
          <p:nvPicPr>
            <p:cNvPr id="11268" name="Picture 4">
              <a:extLst>
                <a:ext uri="{FF2B5EF4-FFF2-40B4-BE49-F238E27FC236}">
                  <a16:creationId xmlns:a16="http://schemas.microsoft.com/office/drawing/2014/main" id="{BD06D1CD-3861-C83B-02A6-546F07812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647" y="1907192"/>
              <a:ext cx="4248411" cy="3457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DECFAD-CB5B-5D65-5C41-8F68121533A1}"/>
                </a:ext>
              </a:extLst>
            </p:cNvPr>
            <p:cNvSpPr txBox="1"/>
            <p:nvPr/>
          </p:nvSpPr>
          <p:spPr>
            <a:xfrm>
              <a:off x="7709647" y="5438837"/>
              <a:ext cx="424841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Forensic Field Kit</a:t>
              </a:r>
            </a:p>
          </p:txBody>
        </p:sp>
      </p:grpSp>
    </p:spTree>
    <p:extLst>
      <p:ext uri="{BB962C8B-B14F-4D97-AF65-F5344CB8AC3E}">
        <p14:creationId xmlns:p14="http://schemas.microsoft.com/office/powerpoint/2010/main" val="4097902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2C263C-0A96-FF90-3B5D-E89CB9674917}"/>
              </a:ext>
            </a:extLst>
          </p:cNvPr>
          <p:cNvSpPr txBox="1"/>
          <p:nvPr/>
        </p:nvSpPr>
        <p:spPr>
          <a:xfrm>
            <a:off x="982515" y="1305340"/>
            <a:ext cx="5859151" cy="424731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8. Medico-legal Division: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Forensic Medicine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(Postmortem and antemortem Investigation, Victim    and criminal’s body assessment, etc.)</a:t>
            </a:r>
          </a:p>
          <a:p>
            <a:pPr marL="457200" marR="0" lvl="0"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Forensic Toxicology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(Poisons and their effects)</a:t>
            </a:r>
          </a:p>
          <a:p>
            <a:pPr marL="457200" marR="0" lvl="0"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Forensic Pathology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(Tissue study- Mostly post-mortem)</a:t>
            </a:r>
          </a:p>
          <a:p>
            <a:pPr marL="457200" marR="0" lvl="0" indent="-457200" algn="just" defTabSz="914400" rtl="0" eaLnBrk="1" fontAlgn="auto" latinLnBrk="0" hangingPunct="1">
              <a:lnSpc>
                <a:spcPct val="100000"/>
              </a:lnSpc>
              <a:spcBef>
                <a:spcPts val="0"/>
              </a:spcBef>
              <a:spcAft>
                <a:spcPts val="0"/>
              </a:spcAft>
              <a:buClrTx/>
              <a:buSzTx/>
              <a:buFont typeface="+mj-lt"/>
              <a:buAutoNum type="alphaLcParenR"/>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n-US" b="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Mass Disaster Management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p:txBody>
      </p:sp>
      <p:pic>
        <p:nvPicPr>
          <p:cNvPr id="14338" name="Picture 2" descr="Forensic Medicine - King Chulalongkorn Memorial Hospital, The Thai Red  Cross Society">
            <a:extLst>
              <a:ext uri="{FF2B5EF4-FFF2-40B4-BE49-F238E27FC236}">
                <a16:creationId xmlns:a16="http://schemas.microsoft.com/office/drawing/2014/main" id="{C2F15A0C-B7B4-7671-0295-AF3F7A259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386" y="1845880"/>
            <a:ext cx="4778894" cy="316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124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880995" y="2274838"/>
            <a:ext cx="4429714" cy="230832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9. </a:t>
            </a: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Entomology Division: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b="1"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The study of the application of insects and other arthropods in the criminal investigation</a:t>
            </a:r>
            <a:r>
              <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srgbClr val="202124"/>
              </a:solidFill>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Insects or arthropods are found in a decomposing vertebrate corpse or carrion.</a:t>
            </a: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16388" name="Picture 4" descr="It is all about the insects: a retrospective on 20 years of forensic  entomology highlights the importance of insects in legal investigations |  SpringerLink">
            <a:extLst>
              <a:ext uri="{FF2B5EF4-FFF2-40B4-BE49-F238E27FC236}">
                <a16:creationId xmlns:a16="http://schemas.microsoft.com/office/drawing/2014/main" id="{245F635F-4ADF-1194-9FC6-5F9CDA5E6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205" y="331694"/>
            <a:ext cx="6507075" cy="619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50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872031" y="1997839"/>
            <a:ext cx="4282676" cy="286232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10. Audio Forensics: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Audio forensics is the field of forensic science relating to </a:t>
            </a:r>
            <a:r>
              <a:rPr kumimoji="0" lang="en-IN" b="1"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the acquisition, analysis, and evaluation of sound recordings that may ultimately be presented as admissible evidence in a court of law or some other official venue</a:t>
            </a:r>
            <a:r>
              <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rPr>
              <a:t>.</a:t>
            </a: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44ECE46-255D-0B35-8095-3725BC9C84A8}"/>
              </a:ext>
            </a:extLst>
          </p:cNvPr>
          <p:cNvGrpSpPr/>
          <p:nvPr/>
        </p:nvGrpSpPr>
        <p:grpSpPr>
          <a:xfrm>
            <a:off x="5449963" y="1074258"/>
            <a:ext cx="6599176" cy="4709484"/>
            <a:chOff x="5449964" y="696089"/>
            <a:chExt cx="6599176" cy="4709484"/>
          </a:xfrm>
        </p:grpSpPr>
        <p:sp>
          <p:nvSpPr>
            <p:cNvPr id="7" name="TextBox 6">
              <a:extLst>
                <a:ext uri="{FF2B5EF4-FFF2-40B4-BE49-F238E27FC236}">
                  <a16:creationId xmlns:a16="http://schemas.microsoft.com/office/drawing/2014/main" id="{FB4D4B36-1937-25D2-6DD4-0034808BDE5D}"/>
                </a:ext>
              </a:extLst>
            </p:cNvPr>
            <p:cNvSpPr txBox="1"/>
            <p:nvPr/>
          </p:nvSpPr>
          <p:spPr>
            <a:xfrm>
              <a:off x="5449964" y="4820798"/>
              <a:ext cx="65991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Sound spectrograph developed using the instrument, Audio Spectrogram, between the control and test samples</a:t>
              </a:r>
            </a:p>
          </p:txBody>
        </p:sp>
        <p:pic>
          <p:nvPicPr>
            <p:cNvPr id="8" name="Google Shape;336;p57" descr="Google Shape;336;p57">
              <a:extLst>
                <a:ext uri="{FF2B5EF4-FFF2-40B4-BE49-F238E27FC236}">
                  <a16:creationId xmlns:a16="http://schemas.microsoft.com/office/drawing/2014/main" id="{B0B3ED66-78E9-AF78-180D-68AC8720C417}"/>
                </a:ext>
              </a:extLst>
            </p:cNvPr>
            <p:cNvPicPr>
              <a:picLocks noChangeAspect="1"/>
            </p:cNvPicPr>
            <p:nvPr/>
          </p:nvPicPr>
          <p:blipFill>
            <a:blip r:embed="rId2"/>
            <a:stretch>
              <a:fillRect/>
            </a:stretch>
          </p:blipFill>
          <p:spPr>
            <a:xfrm>
              <a:off x="5449965" y="696089"/>
              <a:ext cx="6599175" cy="4038678"/>
            </a:xfrm>
            <a:prstGeom prst="rect">
              <a:avLst/>
            </a:prstGeom>
            <a:ln w="12700">
              <a:miter lim="400000"/>
            </a:ln>
          </p:spPr>
        </p:pic>
      </p:grpSp>
    </p:spTree>
    <p:extLst>
      <p:ext uri="{BB962C8B-B14F-4D97-AF65-F5344CB8AC3E}">
        <p14:creationId xmlns:p14="http://schemas.microsoft.com/office/powerpoint/2010/main" val="1110821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881640" y="730042"/>
            <a:ext cx="11024640" cy="212006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11. Video Forensics: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Forensic video analysis is the scientific examination, comparison, and/or evaluation of video in legal matters.</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video forensic process must be performed in a forensic lab that is equipped with the appropriate tools and follows best practice protocols in order to process the video recording with integrity and accuracy. </a:t>
            </a:r>
            <a:endPar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p:txBody>
      </p:sp>
      <p:pic>
        <p:nvPicPr>
          <p:cNvPr id="18436" name="Picture 4" descr="The Evolution of Closed-Circuit Television (CCTV) Systems - Vector Security  Networks">
            <a:extLst>
              <a:ext uri="{FF2B5EF4-FFF2-40B4-BE49-F238E27FC236}">
                <a16:creationId xmlns:a16="http://schemas.microsoft.com/office/drawing/2014/main" id="{A8F54792-4CCF-9B52-F917-E53E4E5BC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300" y="3205292"/>
            <a:ext cx="8009399" cy="308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22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2C263C-0A96-FF90-3B5D-E89CB9674917}"/>
              </a:ext>
            </a:extLst>
          </p:cNvPr>
          <p:cNvSpPr txBox="1"/>
          <p:nvPr/>
        </p:nvSpPr>
        <p:spPr>
          <a:xfrm>
            <a:off x="819280" y="371382"/>
            <a:ext cx="10781049" cy="484235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11. Psychology Division</a:t>
            </a:r>
          </a:p>
          <a:p>
            <a:pPr marL="914400" marR="0" lvl="1" indent="-457200" algn="l" defTabSz="572516" rtl="0" eaLnBrk="1" fontAlgn="auto" latinLnBrk="0" hangingPunct="1">
              <a:lnSpc>
                <a:spcPct val="100000"/>
              </a:lnSpc>
              <a:spcBef>
                <a:spcPts val="4100"/>
              </a:spcBef>
              <a:spcAft>
                <a:spcPts val="0"/>
              </a:spcAft>
              <a:buClrTx/>
              <a:buSzTx/>
              <a:buFont typeface="+mj-lt"/>
              <a:buAutoNum type="alphaLcParenR"/>
              <a:tabLst/>
              <a:defRPr sz="3332">
                <a:effectLst>
                  <a:outerShdw blurRad="49784" dist="24892" dir="5400000" rotWithShape="0">
                    <a:srgbClr val="000000"/>
                  </a:outerShdw>
                </a:effectLst>
                <a:latin typeface="Noteworthy Light"/>
                <a:ea typeface="Noteworthy Light"/>
                <a:cs typeface="Noteworthy Light"/>
                <a:sym typeface="Noteworthy Light"/>
              </a:defRPr>
            </a:pPr>
            <a:r>
              <a:rPr lang="en-IN" sz="2000" dirty="0">
                <a:latin typeface="Times New Roman" panose="02020603050405020304" pitchFamily="18" charset="0"/>
                <a:cs typeface="Times New Roman" panose="02020603050405020304" pitchFamily="18" charset="0"/>
                <a:sym typeface="Noteworthy Light"/>
              </a:rPr>
              <a:t>Psycho-physiological detection of deception (PDD) (Lie detection)</a:t>
            </a:r>
          </a:p>
          <a:p>
            <a:pPr marL="914400" marR="0" lvl="1" indent="-457200" algn="l" defTabSz="572516" rtl="0" eaLnBrk="1" fontAlgn="auto" latinLnBrk="0" hangingPunct="1">
              <a:lnSpc>
                <a:spcPct val="100000"/>
              </a:lnSpc>
              <a:spcBef>
                <a:spcPts val="4100"/>
              </a:spcBef>
              <a:spcAft>
                <a:spcPts val="0"/>
              </a:spcAft>
              <a:buClrTx/>
              <a:buSzTx/>
              <a:buFont typeface="+mj-lt"/>
              <a:buAutoNum type="alphaLcParenR"/>
              <a:tabLst/>
              <a:defRPr sz="3332">
                <a:effectLst>
                  <a:outerShdw blurRad="49784" dist="24892" dir="5400000" rotWithShape="0">
                    <a:srgbClr val="000000"/>
                  </a:outerShdw>
                </a:effectLst>
                <a:latin typeface="Noteworthy Light"/>
                <a:ea typeface="Noteworthy Light"/>
                <a:cs typeface="Noteworthy Light"/>
                <a:sym typeface="Noteworthy Light"/>
              </a:defRPr>
            </a:pPr>
            <a:r>
              <a:rPr lang="en-IN" sz="2000" dirty="0">
                <a:latin typeface="Times New Roman" panose="02020603050405020304" pitchFamily="18" charset="0"/>
                <a:cs typeface="Times New Roman" panose="02020603050405020304" pitchFamily="18" charset="0"/>
                <a:sym typeface="Noteworthy Light"/>
              </a:rPr>
              <a:t>Narco-analysis</a:t>
            </a:r>
          </a:p>
          <a:p>
            <a:pPr marL="914400" marR="0" lvl="1" indent="-457200" algn="l" defTabSz="572516" rtl="0" eaLnBrk="1" fontAlgn="auto" latinLnBrk="0" hangingPunct="1">
              <a:lnSpc>
                <a:spcPct val="100000"/>
              </a:lnSpc>
              <a:spcBef>
                <a:spcPts val="4100"/>
              </a:spcBef>
              <a:spcAft>
                <a:spcPts val="0"/>
              </a:spcAft>
              <a:buClrTx/>
              <a:buSzTx/>
              <a:buFontTx/>
              <a:buAutoNum type="alphaLcParenR"/>
              <a:tabLst/>
              <a:defRPr sz="3332">
                <a:effectLst>
                  <a:outerShdw blurRad="49784" dist="24892" dir="5400000" rotWithShape="0">
                    <a:srgbClr val="000000"/>
                  </a:outerShdw>
                </a:effectLst>
                <a:latin typeface="Noteworthy Light"/>
                <a:ea typeface="Noteworthy Light"/>
                <a:cs typeface="Noteworthy Light"/>
                <a:sym typeface="Noteworthy Light"/>
              </a:defRPr>
            </a:pPr>
            <a:r>
              <a:rPr lang="en-IN" sz="2000" dirty="0">
                <a:latin typeface="Times New Roman" panose="02020603050405020304" pitchFamily="18" charset="0"/>
                <a:cs typeface="Times New Roman" panose="02020603050405020304" pitchFamily="18" charset="0"/>
                <a:sym typeface="Noteworthy Light"/>
              </a:rPr>
              <a:t>Brain Fingerprinting</a:t>
            </a:r>
          </a:p>
          <a:p>
            <a:pPr marL="914400" marR="0" lvl="1" indent="-457200" algn="l" defTabSz="572516" rtl="0" eaLnBrk="1" fontAlgn="auto" latinLnBrk="0" hangingPunct="1">
              <a:lnSpc>
                <a:spcPct val="100000"/>
              </a:lnSpc>
              <a:spcBef>
                <a:spcPts val="4100"/>
              </a:spcBef>
              <a:spcAft>
                <a:spcPts val="0"/>
              </a:spcAft>
              <a:buClrTx/>
              <a:buSzTx/>
              <a:buFont typeface="+mj-lt"/>
              <a:buAutoNum type="alphaLcParenR"/>
              <a:tabLst/>
              <a:defRPr sz="3332">
                <a:effectLst>
                  <a:outerShdw blurRad="49784" dist="24892" dir="5400000" rotWithShape="0">
                    <a:srgbClr val="000000"/>
                  </a:outerShdw>
                </a:effectLst>
                <a:latin typeface="Noteworthy Light"/>
                <a:ea typeface="Noteworthy Light"/>
                <a:cs typeface="Noteworthy Light"/>
                <a:sym typeface="Noteworthy Light"/>
              </a:defRPr>
            </a:pPr>
            <a:r>
              <a:rPr lang="en-IN" sz="2000" dirty="0">
                <a:latin typeface="Times New Roman" panose="02020603050405020304" pitchFamily="18" charset="0"/>
                <a:cs typeface="Times New Roman" panose="02020603050405020304" pitchFamily="18" charset="0"/>
                <a:sym typeface="Noteworthy Light"/>
              </a:rPr>
              <a:t>Criminal Profiling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2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srgbClr val="202124"/>
              </a:solidFill>
              <a:effectLst/>
              <a:uLnTx/>
              <a:uFillTx/>
              <a:latin typeface="Times New Roman" panose="02020603050405020304" pitchFamily="18" charset="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srgbClr val="212529"/>
              </a:solidFill>
              <a:effectLst/>
              <a:uLnTx/>
              <a:uFillTx/>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974BAE89-51ED-0FE1-E1C3-D63A6D13B8C7}"/>
              </a:ext>
            </a:extLst>
          </p:cNvPr>
          <p:cNvGrpSpPr/>
          <p:nvPr/>
        </p:nvGrpSpPr>
        <p:grpSpPr>
          <a:xfrm>
            <a:off x="4643362" y="1644267"/>
            <a:ext cx="7068697" cy="4961212"/>
            <a:chOff x="4531633" y="1771281"/>
            <a:chExt cx="7068697" cy="4961212"/>
          </a:xfrm>
        </p:grpSpPr>
        <p:pic>
          <p:nvPicPr>
            <p:cNvPr id="6" name="images.jpeg" descr="images.jpeg">
              <a:extLst>
                <a:ext uri="{FF2B5EF4-FFF2-40B4-BE49-F238E27FC236}">
                  <a16:creationId xmlns:a16="http://schemas.microsoft.com/office/drawing/2014/main" id="{198BA9B2-533F-DE3D-21F2-BD90606F21B6}"/>
                </a:ext>
              </a:extLst>
            </p:cNvPr>
            <p:cNvPicPr>
              <a:picLocks noChangeAspect="1"/>
            </p:cNvPicPr>
            <p:nvPr/>
          </p:nvPicPr>
          <p:blipFill>
            <a:blip r:embed="rId2"/>
            <a:stretch>
              <a:fillRect/>
            </a:stretch>
          </p:blipFill>
          <p:spPr>
            <a:xfrm>
              <a:off x="4531634" y="4411192"/>
              <a:ext cx="7068696" cy="2321301"/>
            </a:xfrm>
            <a:prstGeom prst="rect">
              <a:avLst/>
            </a:prstGeom>
            <a:ln w="12700">
              <a:miter lim="400000"/>
            </a:ln>
          </p:spPr>
        </p:pic>
        <p:pic>
          <p:nvPicPr>
            <p:cNvPr id="8" name="Picture 4" descr="All you need to know about laws on lie detectors tests. iPleaders">
              <a:extLst>
                <a:ext uri="{FF2B5EF4-FFF2-40B4-BE49-F238E27FC236}">
                  <a16:creationId xmlns:a16="http://schemas.microsoft.com/office/drawing/2014/main" id="{E7C0A889-96C7-8716-15CC-A0974A16DA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0448" y="1771281"/>
              <a:ext cx="3519881" cy="26399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Narco-analysis testing facility in Delhi expected to be operational soon:  Officials - The Economic Times">
              <a:extLst>
                <a:ext uri="{FF2B5EF4-FFF2-40B4-BE49-F238E27FC236}">
                  <a16:creationId xmlns:a16="http://schemas.microsoft.com/office/drawing/2014/main" id="{CE0440EC-CFB9-4F39-13CF-80F4C9B14A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1633" y="1771281"/>
              <a:ext cx="3646078" cy="26399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3565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1137638" y="912263"/>
            <a:ext cx="12152522"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914400" marR="0" lvl="2"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Calibri"/>
            </a:endParaRPr>
          </a:p>
          <a:p>
            <a:pPr marL="1371600" marR="0" lvl="3"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imes New Roman"/>
              <a:ea typeface="+mn-ea"/>
              <a:cs typeface="Times New Roman"/>
            </a:endParaRPr>
          </a:p>
          <a:p>
            <a:pPr marL="1371600" marR="0" lvl="2" indent="-4572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1" i="0" u="none" strike="noStrike" kern="1200" cap="none" spc="0" normalizeH="0" baseline="0" noProof="0">
              <a:ln>
                <a:noFill/>
              </a:ln>
              <a:solidFill>
                <a:prstClr val="black"/>
              </a:solidFill>
              <a:effectLst/>
              <a:uLnTx/>
              <a:uFillTx/>
              <a:latin typeface="Calibri"/>
              <a:ea typeface="Calibri"/>
              <a:cs typeface="Calibri"/>
            </a:endParaRPr>
          </a:p>
        </p:txBody>
      </p:sp>
      <p:sp>
        <p:nvSpPr>
          <p:cNvPr id="5" name="TextBox 4">
            <a:extLst>
              <a:ext uri="{FF2B5EF4-FFF2-40B4-BE49-F238E27FC236}">
                <a16:creationId xmlns:a16="http://schemas.microsoft.com/office/drawing/2014/main" id="{173D463F-9A86-326C-E576-9406DA614F64}"/>
              </a:ext>
            </a:extLst>
          </p:cNvPr>
          <p:cNvSpPr txBox="1"/>
          <p:nvPr/>
        </p:nvSpPr>
        <p:spPr>
          <a:xfrm>
            <a:off x="806937" y="1122471"/>
            <a:ext cx="11099343" cy="46130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00050" marR="0" lvl="0" indent="-400050" algn="just" defTabSz="914400" rtl="0" eaLnBrk="1" fontAlgn="auto" latinLnBrk="0" hangingPunct="1">
              <a:lnSpc>
                <a:spcPct val="150000"/>
              </a:lnSpc>
              <a:spcBef>
                <a:spcPts val="0"/>
              </a:spcBef>
              <a:spcAft>
                <a:spcPts val="0"/>
              </a:spcAft>
              <a:buClrTx/>
              <a:buSzTx/>
              <a:buFont typeface="+mj-lt"/>
              <a:buAutoNum type="romanLcPeriod"/>
              <a:tabLst/>
              <a:defRPr/>
            </a:pPr>
            <a:r>
              <a:rPr kumimoji="0" lang="en-US" b="1" i="0" u="sng"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Psycho-physiological detection of deception (PDD) (Lie detection)</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 - Originating from the Polygraph, lie detection based on sophisticated measures of Bio-feedback and continuous recording of minor variations on complex computer programs, provides a whole range of instruments. The basic principle is to provide psychologically arousing cues intermittently while monitoring the changes using pulse, temperature, respiration, skin conductivity, or any other physiological measure. In this process, an individual trying to mislead by providing untrue information can be identified.</a:t>
            </a:r>
          </a:p>
          <a:p>
            <a:pPr marL="400050" marR="0" lvl="0" indent="-400050" algn="just" defTabSz="914400" rtl="0" eaLnBrk="1" fontAlgn="auto" latinLnBrk="0" hangingPunct="1">
              <a:lnSpc>
                <a:spcPct val="150000"/>
              </a:lnSpc>
              <a:spcBef>
                <a:spcPts val="0"/>
              </a:spcBef>
              <a:spcAft>
                <a:spcPts val="0"/>
              </a:spcAft>
              <a:buClrTx/>
              <a:buSzTx/>
              <a:buFont typeface="+mj-lt"/>
              <a:buAutoNum type="romanLcPeriod"/>
              <a:tabLst/>
              <a:defRPr/>
            </a:pP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00050" marR="0" lvl="0" indent="-400050" algn="just" defTabSz="914400" rtl="0" eaLnBrk="1" fontAlgn="auto" latinLnBrk="0" hangingPunct="1">
              <a:lnSpc>
                <a:spcPct val="150000"/>
              </a:lnSpc>
              <a:spcBef>
                <a:spcPts val="0"/>
              </a:spcBef>
              <a:spcAft>
                <a:spcPts val="0"/>
              </a:spcAft>
              <a:buClrTx/>
              <a:buSzTx/>
              <a:buFont typeface="+mj-lt"/>
              <a:buAutoNum type="romanLcPeriod"/>
              <a:tabLst/>
              <a:defRPr/>
            </a:pPr>
            <a:r>
              <a:rPr kumimoji="0" lang="en-IN"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Narco-analysis</a:t>
            </a:r>
            <a:r>
              <a:rPr kumimoji="0" lang="en-IN" b="1"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a:t>
            </a: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n this analysis, the subject's imagination is neutralized by making him semi-conscious. In this state, the person cannot lie to any question. Experts inject the subject with intravenous hypnotic medications like Sodium Pentothal or Sodium Amytal. The dose is dependent on the person's sex, age, health, and physical condition. This process too cannot be conclusive without the active role of a forensic psychologist.</a:t>
            </a: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882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1E8C-AFD1-4D4C-8FCD-D1FAA45E50F5}"/>
              </a:ext>
            </a:extLst>
          </p:cNvPr>
          <p:cNvSpPr>
            <a:spLocks noGrp="1"/>
          </p:cNvSpPr>
          <p:nvPr>
            <p:ph type="title"/>
          </p:nvPr>
        </p:nvSpPr>
        <p:spPr>
          <a:xfrm>
            <a:off x="943325" y="264460"/>
            <a:ext cx="10872156" cy="990600"/>
          </a:xfrm>
        </p:spPr>
        <p:txBody>
          <a:bodyPr anchor="ctr"/>
          <a:lstStyle/>
          <a:p>
            <a:pPr algn="ctr"/>
            <a:r>
              <a:rPr lang="en-US" b="1" dirty="0">
                <a:latin typeface="Times New Roman" panose="02020603050405020304" pitchFamily="18" charset="0"/>
                <a:cs typeface="Times New Roman" panose="02020603050405020304" pitchFamily="18" charset="0"/>
              </a:rPr>
              <a:t>2 Important Terms </a:t>
            </a:r>
            <a:r>
              <a:rPr lang="en-US" dirty="0">
                <a:latin typeface="Times New Roman" panose="02020603050405020304" pitchFamily="18" charset="0"/>
                <a:cs typeface="Times New Roman" panose="02020603050405020304" pitchFamily="18" charset="0"/>
              </a:rPr>
              <a:t>in Forensics</a:t>
            </a:r>
          </a:p>
        </p:txBody>
      </p:sp>
      <p:sp>
        <p:nvSpPr>
          <p:cNvPr id="3" name="Content Placeholder 2">
            <a:extLst>
              <a:ext uri="{FF2B5EF4-FFF2-40B4-BE49-F238E27FC236}">
                <a16:creationId xmlns:a16="http://schemas.microsoft.com/office/drawing/2014/main" id="{E12152F0-FC58-4541-8477-51228920D115}"/>
              </a:ext>
            </a:extLst>
          </p:cNvPr>
          <p:cNvSpPr>
            <a:spLocks noGrp="1"/>
          </p:cNvSpPr>
          <p:nvPr>
            <p:ph idx="1"/>
          </p:nvPr>
        </p:nvSpPr>
        <p:spPr>
          <a:xfrm>
            <a:off x="943326" y="1524000"/>
            <a:ext cx="10872156" cy="4899211"/>
          </a:xfrm>
        </p:spPr>
        <p:txBody>
          <a:bodyPr>
            <a:normAutofit/>
          </a:bodyPr>
          <a:lstStyle/>
          <a:p>
            <a:pPr marL="742950" indent="-742950" algn="just">
              <a:buFont typeface="+mj-lt"/>
              <a:buAutoNum type="arabicPeriod"/>
            </a:pPr>
            <a:r>
              <a:rPr lang="en-US" sz="1800" b="1" dirty="0">
                <a:latin typeface="Times New Roman" panose="02020603050405020304" pitchFamily="18" charset="0"/>
                <a:cs typeface="Times New Roman" panose="02020603050405020304" pitchFamily="18" charset="0"/>
              </a:rPr>
              <a:t>Corpus Delicti:</a:t>
            </a:r>
          </a:p>
          <a:p>
            <a:pPr algn="just"/>
            <a:r>
              <a:rPr lang="en-US" sz="1800" dirty="0">
                <a:latin typeface="Times New Roman" panose="02020603050405020304" pitchFamily="18" charset="0"/>
                <a:cs typeface="Times New Roman" panose="02020603050405020304" pitchFamily="18" charset="0"/>
              </a:rPr>
              <a:t>Corpus delicti is a Latin phrase that means </a:t>
            </a:r>
            <a:r>
              <a:rPr lang="en-US" sz="1800" i="1" dirty="0">
                <a:solidFill>
                  <a:srgbClr val="FF0000"/>
                </a:solidFill>
                <a:latin typeface="Times New Roman" panose="02020603050405020304" pitchFamily="18" charset="0"/>
                <a:cs typeface="Times New Roman" panose="02020603050405020304" pitchFamily="18" charset="0"/>
              </a:rPr>
              <a:t>“body of the crime” </a:t>
            </a:r>
            <a:r>
              <a:rPr lang="en-US" sz="1800" dirty="0">
                <a:latin typeface="Times New Roman" panose="02020603050405020304" pitchFamily="18" charset="0"/>
                <a:cs typeface="Times New Roman" panose="02020603050405020304" pitchFamily="18" charset="0"/>
              </a:rPr>
              <a:t>and is a common law principle in forensic science that’s important in criminal cases and investigations: </a:t>
            </a:r>
          </a:p>
          <a:p>
            <a:pPr algn="just"/>
            <a:r>
              <a:rPr lang="en-US" sz="1800" dirty="0">
                <a:latin typeface="Times New Roman" panose="02020603050405020304" pitchFamily="18" charset="0"/>
                <a:cs typeface="Times New Roman" panose="02020603050405020304" pitchFamily="18" charset="0"/>
              </a:rPr>
              <a:t>Explanation – It states that before someone can be charged with a crime, there must be enough evidence to prove that the crime occurred. This evidence can be in the form of a body or other forms, such as circumstantial evidence. The phrase “body” can refer to any kind of evidence, including the material substance upon which the crime was committed. </a:t>
            </a:r>
          </a:p>
          <a:p>
            <a:pPr algn="just"/>
            <a:r>
              <a:rPr lang="en-US" sz="1800" dirty="0">
                <a:latin typeface="Times New Roman" panose="02020603050405020304" pitchFamily="18" charset="0"/>
                <a:cs typeface="Times New Roman" panose="02020603050405020304" pitchFamily="18" charset="0"/>
              </a:rPr>
              <a:t>Purpose – The rule was established to prevent the government from punishing people for a crime based on a false or coerced confession. </a:t>
            </a:r>
          </a:p>
        </p:txBody>
      </p:sp>
    </p:spTree>
    <p:extLst>
      <p:ext uri="{BB962C8B-B14F-4D97-AF65-F5344CB8AC3E}">
        <p14:creationId xmlns:p14="http://schemas.microsoft.com/office/powerpoint/2010/main" val="820903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1137638" y="912263"/>
            <a:ext cx="12152522"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914400" marR="0" lvl="2"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Calibri"/>
            </a:endParaRPr>
          </a:p>
          <a:p>
            <a:pPr marL="1371600" marR="0" lvl="3"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imes New Roman"/>
              <a:ea typeface="+mn-ea"/>
              <a:cs typeface="Times New Roman"/>
            </a:endParaRPr>
          </a:p>
          <a:p>
            <a:pPr marL="1371600" marR="0" lvl="2" indent="-4572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1" i="0" u="none" strike="noStrike" kern="1200" cap="none" spc="0" normalizeH="0" baseline="0" noProof="0">
              <a:ln>
                <a:noFill/>
              </a:ln>
              <a:solidFill>
                <a:prstClr val="black"/>
              </a:solidFill>
              <a:effectLst/>
              <a:uLnTx/>
              <a:uFillTx/>
              <a:latin typeface="Calibri"/>
              <a:ea typeface="Calibri"/>
              <a:cs typeface="Calibri"/>
            </a:endParaRPr>
          </a:p>
        </p:txBody>
      </p:sp>
      <p:sp>
        <p:nvSpPr>
          <p:cNvPr id="5" name="TextBox 4">
            <a:extLst>
              <a:ext uri="{FF2B5EF4-FFF2-40B4-BE49-F238E27FC236}">
                <a16:creationId xmlns:a16="http://schemas.microsoft.com/office/drawing/2014/main" id="{173D463F-9A86-326C-E576-9406DA614F64}"/>
              </a:ext>
            </a:extLst>
          </p:cNvPr>
          <p:cNvSpPr txBox="1"/>
          <p:nvPr/>
        </p:nvSpPr>
        <p:spPr>
          <a:xfrm>
            <a:off x="941832" y="382336"/>
            <a:ext cx="11122636" cy="1289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b="1" i="0" u="sng"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Brain Fingerprinting</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 - Brain fingerprinting is a forensic science technique that uses electroencephalography (EEG) to determine whether specific information is stored in a subject's brain by measuring electrical brainwave responses to words, phrases, or pictures that are presented on a computer screen.</a:t>
            </a: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6" name="images.jpeg" descr="images.jpeg">
            <a:extLst>
              <a:ext uri="{FF2B5EF4-FFF2-40B4-BE49-F238E27FC236}">
                <a16:creationId xmlns:a16="http://schemas.microsoft.com/office/drawing/2014/main" id="{5D3CE900-4492-C699-8D57-6156670419CA}"/>
              </a:ext>
            </a:extLst>
          </p:cNvPr>
          <p:cNvPicPr>
            <a:picLocks noChangeAspect="1"/>
          </p:cNvPicPr>
          <p:nvPr/>
        </p:nvPicPr>
        <p:blipFill>
          <a:blip r:embed="rId2"/>
          <a:stretch>
            <a:fillRect/>
          </a:stretch>
        </p:blipFill>
        <p:spPr>
          <a:xfrm>
            <a:off x="1874715" y="2201334"/>
            <a:ext cx="8728289" cy="3835400"/>
          </a:xfrm>
          <a:prstGeom prst="rect">
            <a:avLst/>
          </a:prstGeom>
          <a:ln w="12700">
            <a:miter lim="400000"/>
          </a:ln>
        </p:spPr>
      </p:pic>
    </p:spTree>
    <p:extLst>
      <p:ext uri="{BB962C8B-B14F-4D97-AF65-F5344CB8AC3E}">
        <p14:creationId xmlns:p14="http://schemas.microsoft.com/office/powerpoint/2010/main" val="3342575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1137638" y="912263"/>
            <a:ext cx="12152522"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914400" marR="0" lvl="2"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Calibri"/>
            </a:endParaRPr>
          </a:p>
          <a:p>
            <a:pPr marL="1371600" marR="0" lvl="3"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imes New Roman"/>
              <a:ea typeface="+mn-ea"/>
              <a:cs typeface="Times New Roman"/>
            </a:endParaRPr>
          </a:p>
          <a:p>
            <a:pPr marL="1371600" marR="0" lvl="2" indent="-4572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1" i="0" u="none" strike="noStrike" kern="1200" cap="none" spc="0" normalizeH="0" baseline="0" noProof="0">
              <a:ln>
                <a:noFill/>
              </a:ln>
              <a:solidFill>
                <a:prstClr val="black"/>
              </a:solidFill>
              <a:effectLst/>
              <a:uLnTx/>
              <a:uFillTx/>
              <a:latin typeface="Calibri"/>
              <a:ea typeface="Calibri"/>
              <a:cs typeface="Calibri"/>
            </a:endParaRPr>
          </a:p>
        </p:txBody>
      </p:sp>
      <p:sp>
        <p:nvSpPr>
          <p:cNvPr id="5" name="TextBox 4">
            <a:extLst>
              <a:ext uri="{FF2B5EF4-FFF2-40B4-BE49-F238E27FC236}">
                <a16:creationId xmlns:a16="http://schemas.microsoft.com/office/drawing/2014/main" id="{173D463F-9A86-326C-E576-9406DA614F64}"/>
              </a:ext>
            </a:extLst>
          </p:cNvPr>
          <p:cNvSpPr txBox="1"/>
          <p:nvPr/>
        </p:nvSpPr>
        <p:spPr>
          <a:xfrm>
            <a:off x="902386" y="1330219"/>
            <a:ext cx="10701056" cy="419755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Criminal profiling-</a:t>
            </a: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a:t>
            </a: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t is profiling the offender based on clinical/psychological analysis of the consistent behavioural and personality features. After </a:t>
            </a:r>
            <a:r>
              <a:rPr lang="en-IN" dirty="0">
                <a:solidFill>
                  <a:prstClr val="black"/>
                </a:solidFill>
                <a:latin typeface="Times New Roman" panose="02020603050405020304" pitchFamily="18" charset="0"/>
                <a:ea typeface="Calibri"/>
                <a:cs typeface="Times New Roman" panose="02020603050405020304" pitchFamily="18" charset="0"/>
              </a:rPr>
              <a:t>an </a:t>
            </a: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in-depth accurate understanding of the psycho-social functioning, a profile is created which assists in predicting the characteristics of unknown criminal subjects or offenders, thus, leading to apprehending them.</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Aim of Criminal Profiling:</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help the investigators in identifying an unknown criminal from the profile.</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indicate a psychological portrait of the subject (criminal).</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I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understand the criminal’s pattern, the type of evidence they can expect from the SOC and type of interrogation method they can use in the investigation process.</a:t>
            </a:r>
          </a:p>
        </p:txBody>
      </p:sp>
    </p:spTree>
    <p:extLst>
      <p:ext uri="{BB962C8B-B14F-4D97-AF65-F5344CB8AC3E}">
        <p14:creationId xmlns:p14="http://schemas.microsoft.com/office/powerpoint/2010/main" val="90155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285720" y="3491661"/>
            <a:ext cx="11620560"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Calibri"/>
            </a:endParaRPr>
          </a:p>
        </p:txBody>
      </p:sp>
      <p:sp>
        <p:nvSpPr>
          <p:cNvPr id="5" name="TextBox 4">
            <a:extLst>
              <a:ext uri="{FF2B5EF4-FFF2-40B4-BE49-F238E27FC236}">
                <a16:creationId xmlns:a16="http://schemas.microsoft.com/office/drawing/2014/main" id="{B19E8851-3ABE-F1D0-705C-33F7A3BE50C3}"/>
              </a:ext>
            </a:extLst>
          </p:cNvPr>
          <p:cNvSpPr txBox="1"/>
          <p:nvPr/>
        </p:nvSpPr>
        <p:spPr>
          <a:xfrm>
            <a:off x="1590261" y="17890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EF6C0C17-D0DB-2EB9-AF23-DB7691544E41}"/>
              </a:ext>
            </a:extLst>
          </p:cNvPr>
          <p:cNvSpPr txBox="1"/>
          <p:nvPr/>
        </p:nvSpPr>
        <p:spPr>
          <a:xfrm>
            <a:off x="473400" y="348378"/>
            <a:ext cx="11055211" cy="1646605"/>
          </a:xfrm>
          <a:prstGeom prst="rect">
            <a:avLst/>
          </a:prstGeom>
          <a:noFill/>
        </p:spPr>
        <p:txBody>
          <a:bodyPr wrap="square" lIns="91440" tIns="45720" rIns="91440" bIns="45720" anchor="t">
            <a:spAutoFit/>
          </a:bodyPr>
          <a:lstStyle/>
          <a:p>
            <a:pPr marL="914400" marR="0" lvl="2" indent="0" algn="just" defTabSz="914400" rtl="0" eaLnBrk="1" fontAlgn="auto" latinLnBrk="0" hangingPunct="1">
              <a:lnSpc>
                <a:spcPct val="15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Field Units or Mobile Laboratory (Mobile Van) -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Helps reach the crime scene at the earliest as to aid the investigation officers in the proper preservation, collection, packaging, and transportation of all the relevant evidence present at the scene of crime</a:t>
            </a:r>
            <a:r>
              <a:rPr lang="en-US" dirty="0">
                <a:solidFill>
                  <a:prstClr val="black"/>
                </a:solidFill>
                <a:latin typeface="Times New Roman" panose="02020603050405020304" pitchFamily="18" charset="0"/>
                <a:ea typeface="Calibri"/>
                <a:cs typeface="Times New Roman" panose="02020603050405020304" pitchFamily="18" charset="0"/>
              </a:rPr>
              <a:t>.</a:t>
            </a:r>
            <a:endParaRPr kumimoji="0" lang="en-US" b="1"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a:p>
            <a:pPr marL="914400" marR="0" lvl="2"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a:ea typeface="+mn-ea"/>
              <a:cs typeface="Calibri"/>
            </a:endParaRPr>
          </a:p>
        </p:txBody>
      </p:sp>
      <p:pic>
        <p:nvPicPr>
          <p:cNvPr id="2" name="Picture 1">
            <a:extLst>
              <a:ext uri="{FF2B5EF4-FFF2-40B4-BE49-F238E27FC236}">
                <a16:creationId xmlns:a16="http://schemas.microsoft.com/office/drawing/2014/main" id="{26F95769-EB1F-5FF0-2A70-A3CD925E1F97}"/>
              </a:ext>
            </a:extLst>
          </p:cNvPr>
          <p:cNvPicPr>
            <a:picLocks noChangeAspect="1"/>
          </p:cNvPicPr>
          <p:nvPr/>
        </p:nvPicPr>
        <p:blipFill>
          <a:blip r:embed="rId2"/>
          <a:stretch>
            <a:fillRect/>
          </a:stretch>
        </p:blipFill>
        <p:spPr>
          <a:xfrm>
            <a:off x="1303499" y="1958798"/>
            <a:ext cx="4855254" cy="4029051"/>
          </a:xfrm>
          <a:prstGeom prst="rect">
            <a:avLst/>
          </a:prstGeom>
        </p:spPr>
      </p:pic>
      <p:pic>
        <p:nvPicPr>
          <p:cNvPr id="7" name="Picture 6">
            <a:extLst>
              <a:ext uri="{FF2B5EF4-FFF2-40B4-BE49-F238E27FC236}">
                <a16:creationId xmlns:a16="http://schemas.microsoft.com/office/drawing/2014/main" id="{B0EEEFC6-6CB7-A9CA-1710-C34E04F48D37}"/>
              </a:ext>
            </a:extLst>
          </p:cNvPr>
          <p:cNvPicPr>
            <a:picLocks noChangeAspect="1"/>
          </p:cNvPicPr>
          <p:nvPr/>
        </p:nvPicPr>
        <p:blipFill>
          <a:blip r:embed="rId3"/>
          <a:stretch>
            <a:fillRect/>
          </a:stretch>
        </p:blipFill>
        <p:spPr>
          <a:xfrm>
            <a:off x="6630545" y="1308847"/>
            <a:ext cx="5202137" cy="5328955"/>
          </a:xfrm>
          <a:prstGeom prst="rect">
            <a:avLst/>
          </a:prstGeom>
        </p:spPr>
      </p:pic>
    </p:spTree>
    <p:extLst>
      <p:ext uri="{BB962C8B-B14F-4D97-AF65-F5344CB8AC3E}">
        <p14:creationId xmlns:p14="http://schemas.microsoft.com/office/powerpoint/2010/main" val="3379054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just" defTabSz="914400" rtl="0" eaLnBrk="1" fontAlgn="auto" latinLnBrk="0" hangingPunct="1">
              <a:lnSpc>
                <a:spcPct val="100000"/>
              </a:lnSpc>
              <a:spcBef>
                <a:spcPct val="20000"/>
              </a:spcBef>
              <a:spcAft>
                <a:spcPts val="0"/>
              </a:spcAft>
              <a:buClrTx/>
              <a:buSzTx/>
              <a:buFont typeface="Arial" pitchFamily="34" charset="0"/>
              <a:buAutoNum type="arabicPeriod"/>
              <a:tabLst/>
              <a:defRPr/>
            </a:pPr>
            <a:endParaRPr kumimoji="0" lang="en-IN"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285720" y="3491661"/>
            <a:ext cx="11620560"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Calibri"/>
            </a:endParaRPr>
          </a:p>
        </p:txBody>
      </p:sp>
      <p:sp>
        <p:nvSpPr>
          <p:cNvPr id="5" name="TextBox 4">
            <a:extLst>
              <a:ext uri="{FF2B5EF4-FFF2-40B4-BE49-F238E27FC236}">
                <a16:creationId xmlns:a16="http://schemas.microsoft.com/office/drawing/2014/main" id="{B19E8851-3ABE-F1D0-705C-33F7A3BE50C3}"/>
              </a:ext>
            </a:extLst>
          </p:cNvPr>
          <p:cNvSpPr txBox="1"/>
          <p:nvPr/>
        </p:nvSpPr>
        <p:spPr>
          <a:xfrm>
            <a:off x="1590261" y="17890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EF6C0C17-D0DB-2EB9-AF23-DB7691544E41}"/>
              </a:ext>
            </a:extLst>
          </p:cNvPr>
          <p:cNvSpPr txBox="1"/>
          <p:nvPr/>
        </p:nvSpPr>
        <p:spPr>
          <a:xfrm>
            <a:off x="285720" y="625748"/>
            <a:ext cx="11529762" cy="6131935"/>
          </a:xfrm>
          <a:prstGeom prst="rect">
            <a:avLst/>
          </a:prstGeom>
          <a:noFill/>
        </p:spPr>
        <p:txBody>
          <a:bodyPr wrap="square" lIns="91440" tIns="45720" rIns="91440" bIns="45720" anchor="t">
            <a:spAutoFit/>
          </a:bodyPr>
          <a:lstStyle/>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50" b="0" i="1"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Calibri"/>
                <a:cs typeface="Times New Roman" panose="02020603050405020304" pitchFamily="18" charset="0"/>
              </a:rPr>
              <a:t>Forensic Science </a:t>
            </a: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is the application of science to criminal and civil laws that are enforced by police agencies in a criminal justice system.</a:t>
            </a:r>
          </a:p>
          <a:p>
            <a:pPr marL="1200150" marR="0" lvl="2"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5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257300" marR="0" lvl="2" indent="-342900" algn="just" defTabSz="914400" rtl="0" eaLnBrk="1" fontAlgn="auto" latinLnBrk="0" hangingPunct="1">
              <a:lnSpc>
                <a:spcPct val="150000"/>
              </a:lnSpc>
              <a:spcBef>
                <a:spcPts val="0"/>
              </a:spcBef>
              <a:spcAft>
                <a:spcPts val="0"/>
              </a:spcAft>
              <a:buClrTx/>
              <a:buSzTx/>
              <a:buFont typeface="Arial"/>
              <a:buChar char="•"/>
              <a:tabLst/>
              <a:defRPr/>
            </a:pP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The </a:t>
            </a:r>
            <a:r>
              <a:rPr kumimoji="0" lang="en-US" sz="1550" b="0" i="1"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Calibri"/>
                <a:cs typeface="Times New Roman" panose="02020603050405020304" pitchFamily="18" charset="0"/>
              </a:rPr>
              <a:t>first system of personal identification </a:t>
            </a: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was called </a:t>
            </a:r>
            <a:r>
              <a:rPr kumimoji="0" lang="en-US" sz="1550" b="0" i="1"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Calibri"/>
                <a:cs typeface="Times New Roman" panose="02020603050405020304" pitchFamily="18" charset="0"/>
              </a:rPr>
              <a:t>anthropometry</a:t>
            </a: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 It distinguished one individual from another based on a series of bodily measurements.</a:t>
            </a:r>
          </a:p>
          <a:p>
            <a:pPr marL="1257300" marR="0" lvl="2" indent="-342900" algn="just" defTabSz="914400" rtl="0" eaLnBrk="1" fontAlgn="auto" latinLnBrk="0" hangingPunct="1">
              <a:lnSpc>
                <a:spcPct val="150000"/>
              </a:lnSpc>
              <a:spcBef>
                <a:spcPts val="0"/>
              </a:spcBef>
              <a:spcAft>
                <a:spcPts val="0"/>
              </a:spcAft>
              <a:buClrTx/>
              <a:buSzTx/>
              <a:buFont typeface="Arial"/>
              <a:buChar char="•"/>
              <a:tabLst/>
              <a:defRPr/>
            </a:pPr>
            <a:endPar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endParaRPr>
          </a:p>
          <a:p>
            <a:pPr marL="1257300" marR="0" lvl="2" indent="-342900" algn="just" defTabSz="914400" rtl="0" eaLnBrk="1" fontAlgn="auto" latinLnBrk="0" hangingPunct="1">
              <a:lnSpc>
                <a:spcPct val="150000"/>
              </a:lnSpc>
              <a:spcBef>
                <a:spcPts val="0"/>
              </a:spcBef>
              <a:spcAft>
                <a:spcPts val="0"/>
              </a:spcAft>
              <a:buClrTx/>
              <a:buSzTx/>
              <a:buFont typeface="Arial"/>
              <a:buChar char="•"/>
              <a:tabLst/>
              <a:defRPr/>
            </a:pPr>
            <a:r>
              <a:rPr kumimoji="0" lang="en-US" sz="1550" b="0" i="1"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Calibri"/>
                <a:cs typeface="Times New Roman" panose="02020603050405020304" pitchFamily="18" charset="0"/>
              </a:rPr>
              <a:t>Locard’s exchange principle</a:t>
            </a: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 states that, when two objects come into contact with each other, a cross-transfer of materials occurs that can connect a criminal suspect to his or her victim.</a:t>
            </a:r>
          </a:p>
          <a:p>
            <a:pPr marL="1257300" marR="0" lvl="2" indent="-342900" algn="just" defTabSz="914400" rtl="0" eaLnBrk="1" fontAlgn="auto" latinLnBrk="0" hangingPunct="1">
              <a:lnSpc>
                <a:spcPct val="150000"/>
              </a:lnSpc>
              <a:spcBef>
                <a:spcPts val="0"/>
              </a:spcBef>
              <a:spcAft>
                <a:spcPts val="0"/>
              </a:spcAft>
              <a:buClrTx/>
              <a:buSzTx/>
              <a:buFont typeface="Arial"/>
              <a:buChar char="•"/>
              <a:tabLst/>
              <a:defRPr/>
            </a:pPr>
            <a:endPar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257300" marR="0" lvl="2" indent="-342900" algn="just" defTabSz="914400" rtl="0" eaLnBrk="1" fontAlgn="auto" latinLnBrk="0" hangingPunct="1">
              <a:lnSpc>
                <a:spcPct val="150000"/>
              </a:lnSpc>
              <a:spcBef>
                <a:spcPts val="0"/>
              </a:spcBef>
              <a:spcAft>
                <a:spcPts val="0"/>
              </a:spcAft>
              <a:buClrTx/>
              <a:buSzTx/>
              <a:buFont typeface="Arial"/>
              <a:buChar char="•"/>
              <a:tabLst/>
              <a:defRPr/>
            </a:pP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A </a:t>
            </a:r>
            <a:r>
              <a:rPr kumimoji="0" lang="en-US" sz="1550" b="0" i="1"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Calibri"/>
                <a:cs typeface="Times New Roman" panose="02020603050405020304" pitchFamily="18" charset="0"/>
              </a:rPr>
              <a:t>forensic scientist </a:t>
            </a: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must be skilled in applying the principles and techniques of the physical and natural sciences to analyzing evidence that may be recovered during a criminal investigation.</a:t>
            </a:r>
          </a:p>
          <a:p>
            <a:pPr marL="1257300" marR="0" lvl="2" indent="-342900" algn="just" defTabSz="914400" rtl="0" eaLnBrk="1" fontAlgn="auto" latinLnBrk="0" hangingPunct="1">
              <a:lnSpc>
                <a:spcPct val="150000"/>
              </a:lnSpc>
              <a:spcBef>
                <a:spcPts val="0"/>
              </a:spcBef>
              <a:spcAft>
                <a:spcPts val="0"/>
              </a:spcAft>
              <a:buClrTx/>
              <a:buSzTx/>
              <a:buFont typeface="Arial"/>
              <a:buChar char="•"/>
              <a:tabLst/>
              <a:defRPr/>
            </a:pPr>
            <a:endPar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257300" marR="0" lvl="2" indent="-342900" algn="just" defTabSz="914400" rtl="0" eaLnBrk="1" fontAlgn="auto" latinLnBrk="0" hangingPunct="1">
              <a:lnSpc>
                <a:spcPct val="150000"/>
              </a:lnSpc>
              <a:spcBef>
                <a:spcPts val="0"/>
              </a:spcBef>
              <a:spcAft>
                <a:spcPts val="0"/>
              </a:spcAft>
              <a:buClrTx/>
              <a:buSzTx/>
              <a:buFont typeface="Arial"/>
              <a:buChar char="•"/>
              <a:tabLst/>
              <a:defRPr/>
            </a:pP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The cases Frye v. United States and Daubert v. Merrell Dow Pharmaceuticals, Inc. </a:t>
            </a:r>
            <a:r>
              <a:rPr kumimoji="0" lang="en-US" sz="1550" b="0" i="1"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Calibri"/>
                <a:cs typeface="Times New Roman" panose="02020603050405020304" pitchFamily="18" charset="0"/>
              </a:rPr>
              <a:t>set guidelines for determining the admissibility of scientific evidence into the courtroom</a:t>
            </a: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a:t>
            </a:r>
          </a:p>
          <a:p>
            <a:pPr marL="1257300" marR="0" lvl="2" indent="-342900" algn="just" defTabSz="914400" rtl="0" eaLnBrk="1" fontAlgn="auto" latinLnBrk="0" hangingPunct="1">
              <a:lnSpc>
                <a:spcPct val="150000"/>
              </a:lnSpc>
              <a:spcBef>
                <a:spcPts val="0"/>
              </a:spcBef>
              <a:spcAft>
                <a:spcPts val="0"/>
              </a:spcAft>
              <a:buClrTx/>
              <a:buSzTx/>
              <a:buFont typeface="Arial"/>
              <a:buChar char="•"/>
              <a:tabLst/>
              <a:defRPr/>
            </a:pPr>
            <a:endPar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257300" marR="0" lvl="2" indent="-342900" algn="just" defTabSz="914400" rtl="0" eaLnBrk="1" fontAlgn="auto" latinLnBrk="0" hangingPunct="1">
              <a:lnSpc>
                <a:spcPct val="150000"/>
              </a:lnSpc>
              <a:spcBef>
                <a:spcPts val="0"/>
              </a:spcBef>
              <a:spcAft>
                <a:spcPts val="0"/>
              </a:spcAft>
              <a:buClrTx/>
              <a:buSzTx/>
              <a:buFont typeface="Arial"/>
              <a:buChar char="•"/>
              <a:tabLst/>
              <a:defRPr/>
            </a:pPr>
            <a:r>
              <a:rPr kumimoji="0" lang="en-US" sz="1550" b="0" i="0" u="none" strike="noStrike" kern="1200" cap="none" spc="0" normalizeH="0" baseline="0" noProof="0" dirty="0">
                <a:ln>
                  <a:noFill/>
                </a:ln>
                <a:solidFill>
                  <a:prstClr val="black"/>
                </a:solidFill>
                <a:effectLst/>
                <a:uLnTx/>
                <a:uFillTx/>
                <a:latin typeface="Times New Roman" panose="02020603050405020304" pitchFamily="18" charset="0"/>
                <a:ea typeface="Calibri"/>
                <a:cs typeface="Times New Roman" panose="02020603050405020304" pitchFamily="18" charset="0"/>
              </a:rPr>
              <a:t>Forensic scientists participate in training law enforcement personnel in the proper recognition, collection, and preservation of physical evidence.</a:t>
            </a:r>
          </a:p>
        </p:txBody>
      </p:sp>
      <p:sp>
        <p:nvSpPr>
          <p:cNvPr id="2" name="TextBox 1">
            <a:extLst>
              <a:ext uri="{FF2B5EF4-FFF2-40B4-BE49-F238E27FC236}">
                <a16:creationId xmlns:a16="http://schemas.microsoft.com/office/drawing/2014/main" id="{F371C8C0-D53E-C50A-91A4-152C90245E82}"/>
              </a:ext>
            </a:extLst>
          </p:cNvPr>
          <p:cNvSpPr txBox="1"/>
          <p:nvPr/>
        </p:nvSpPr>
        <p:spPr>
          <a:xfrm>
            <a:off x="977154" y="124600"/>
            <a:ext cx="10838328"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a:ea typeface="+mn-ea"/>
                <a:cs typeface="Calibri"/>
              </a:rPr>
              <a:t>Short Summary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89834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D0114-FDBE-371C-CA87-5D801863DDF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Thank you</a:t>
            </a:r>
          </a:p>
        </p:txBody>
      </p:sp>
      <p:sp>
        <p:nvSpPr>
          <p:cNvPr id="5" name="Text Placeholder 4">
            <a:extLst>
              <a:ext uri="{FF2B5EF4-FFF2-40B4-BE49-F238E27FC236}">
                <a16:creationId xmlns:a16="http://schemas.microsoft.com/office/drawing/2014/main" id="{9BED3C06-BEF0-39EC-41FE-C8D9C0D97B6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944319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0F360-8AD1-1BAD-046E-2B78C40B6987}"/>
              </a:ext>
            </a:extLst>
          </p:cNvPr>
          <p:cNvPicPr>
            <a:picLocks noChangeAspect="1"/>
          </p:cNvPicPr>
          <p:nvPr/>
        </p:nvPicPr>
        <p:blipFill>
          <a:blip r:embed="rId2"/>
          <a:stretch>
            <a:fillRect/>
          </a:stretch>
        </p:blipFill>
        <p:spPr>
          <a:xfrm>
            <a:off x="705690" y="0"/>
            <a:ext cx="11486310" cy="6858000"/>
          </a:xfrm>
          <a:prstGeom prst="rect">
            <a:avLst/>
          </a:prstGeom>
        </p:spPr>
      </p:pic>
    </p:spTree>
    <p:extLst>
      <p:ext uri="{BB962C8B-B14F-4D97-AF65-F5344CB8AC3E}">
        <p14:creationId xmlns:p14="http://schemas.microsoft.com/office/powerpoint/2010/main" val="4125621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1E8C-AFD1-4D4C-8FCD-D1FAA45E50F5}"/>
              </a:ext>
            </a:extLst>
          </p:cNvPr>
          <p:cNvSpPr>
            <a:spLocks noGrp="1"/>
          </p:cNvSpPr>
          <p:nvPr>
            <p:ph type="title"/>
          </p:nvPr>
        </p:nvSpPr>
        <p:spPr>
          <a:xfrm>
            <a:off x="943325" y="264460"/>
            <a:ext cx="10872156" cy="990600"/>
          </a:xfrm>
        </p:spPr>
        <p:txBody>
          <a:bodyPr anchor="ctr"/>
          <a:lstStyle/>
          <a:p>
            <a:pPr algn="ctr"/>
            <a:r>
              <a:rPr lang="en-US" b="1" dirty="0">
                <a:latin typeface="Times New Roman" panose="02020603050405020304" pitchFamily="18" charset="0"/>
                <a:cs typeface="Times New Roman" panose="02020603050405020304" pitchFamily="18" charset="0"/>
              </a:rPr>
              <a:t>2 Important Terms </a:t>
            </a:r>
            <a:r>
              <a:rPr lang="en-US" dirty="0">
                <a:latin typeface="Times New Roman" panose="02020603050405020304" pitchFamily="18" charset="0"/>
                <a:cs typeface="Times New Roman" panose="02020603050405020304" pitchFamily="18" charset="0"/>
              </a:rPr>
              <a:t>in Forensics</a:t>
            </a:r>
          </a:p>
        </p:txBody>
      </p:sp>
      <p:sp>
        <p:nvSpPr>
          <p:cNvPr id="3" name="Content Placeholder 2">
            <a:extLst>
              <a:ext uri="{FF2B5EF4-FFF2-40B4-BE49-F238E27FC236}">
                <a16:creationId xmlns:a16="http://schemas.microsoft.com/office/drawing/2014/main" id="{E12152F0-FC58-4541-8477-51228920D115}"/>
              </a:ext>
            </a:extLst>
          </p:cNvPr>
          <p:cNvSpPr>
            <a:spLocks noGrp="1"/>
          </p:cNvSpPr>
          <p:nvPr>
            <p:ph idx="1"/>
          </p:nvPr>
        </p:nvSpPr>
        <p:spPr>
          <a:xfrm>
            <a:off x="943326" y="1524000"/>
            <a:ext cx="10872156" cy="4899211"/>
          </a:xfrm>
        </p:spPr>
        <p:txBody>
          <a:bodyPr>
            <a:normAutofit fontScale="92500" lnSpcReduction="10000"/>
          </a:bodyPr>
          <a:lstStyle/>
          <a:p>
            <a:pPr marL="742950" indent="-742950" algn="just">
              <a:buFont typeface="+mj-lt"/>
              <a:buAutoNum type="arabicPeriod" startAt="2"/>
            </a:pPr>
            <a:r>
              <a:rPr lang="en-US" sz="1800" b="1" dirty="0">
                <a:latin typeface="Times New Roman" panose="02020603050405020304" pitchFamily="18" charset="0"/>
                <a:cs typeface="Times New Roman" panose="02020603050405020304" pitchFamily="18" charset="0"/>
              </a:rPr>
              <a:t>Modus Operandi:</a:t>
            </a:r>
          </a:p>
          <a:p>
            <a:pPr algn="just"/>
            <a:r>
              <a:rPr lang="en-US" sz="1800" dirty="0">
                <a:latin typeface="Times New Roman" panose="02020603050405020304" pitchFamily="18" charset="0"/>
                <a:cs typeface="Times New Roman" panose="02020603050405020304" pitchFamily="18" charset="0"/>
              </a:rPr>
              <a:t>In forensic science, </a:t>
            </a:r>
            <a:r>
              <a:rPr lang="en-US" sz="1800" i="1" dirty="0">
                <a:latin typeface="Times New Roman" panose="02020603050405020304" pitchFamily="18" charset="0"/>
                <a:cs typeface="Times New Roman" panose="02020603050405020304" pitchFamily="18" charset="0"/>
              </a:rPr>
              <a:t>modus operandi (MO) </a:t>
            </a:r>
            <a:r>
              <a:rPr lang="en-US" sz="1800" dirty="0">
                <a:latin typeface="Times New Roman" panose="02020603050405020304" pitchFamily="18" charset="0"/>
                <a:cs typeface="Times New Roman" panose="02020603050405020304" pitchFamily="18" charset="0"/>
              </a:rPr>
              <a:t>is a Latin term that refers to the </a:t>
            </a:r>
            <a:r>
              <a:rPr lang="en-US" sz="1800" i="1" dirty="0">
                <a:solidFill>
                  <a:srgbClr val="FF0000"/>
                </a:solidFill>
                <a:latin typeface="Times New Roman" panose="02020603050405020304" pitchFamily="18" charset="0"/>
                <a:cs typeface="Times New Roman" panose="02020603050405020304" pitchFamily="18" charset="0"/>
              </a:rPr>
              <a:t>method of committing a crime</a:t>
            </a:r>
            <a:r>
              <a:rPr lang="en-US" sz="1800" dirty="0">
                <a:latin typeface="Times New Roman" panose="02020603050405020304" pitchFamily="18" charset="0"/>
                <a:cs typeface="Times New Roman" panose="02020603050405020304" pitchFamily="18" charset="0"/>
              </a:rPr>
              <a:t>, including the offender’s choices and </a:t>
            </a:r>
            <a:r>
              <a:rPr lang="en-US" sz="1800" dirty="0" err="1">
                <a:latin typeface="Times New Roman" panose="02020603050405020304" pitchFamily="18" charset="0"/>
                <a:cs typeface="Times New Roman" panose="02020603050405020304" pitchFamily="18" charset="0"/>
              </a:rPr>
              <a:t>behaviours</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It is a distinct pattern or manner of working that becomes associated with a particular criminal and is often so distinctive that it can be used to identify the same person as the perpetrator of separate crimes.</a:t>
            </a:r>
          </a:p>
          <a:p>
            <a:pPr algn="just"/>
            <a:r>
              <a:rPr lang="en-US" sz="1800" dirty="0">
                <a:latin typeface="Times New Roman" panose="02020603050405020304" pitchFamily="18" charset="0"/>
                <a:cs typeface="Times New Roman" panose="02020603050405020304" pitchFamily="18" charset="0"/>
              </a:rPr>
              <a:t>MO is an important part of crime reconstruction, crime scene analysis, and criminal profiling, and can help investigators identify, apprehend, and guide them to more certain evidence. </a:t>
            </a:r>
          </a:p>
          <a:p>
            <a:pPr algn="just"/>
            <a:r>
              <a:rPr lang="en-US" sz="1800" dirty="0">
                <a:latin typeface="Times New Roman" panose="02020603050405020304" pitchFamily="18" charset="0"/>
                <a:cs typeface="Times New Roman" panose="02020603050405020304" pitchFamily="18" charset="0"/>
              </a:rPr>
              <a:t>MO can include: </a:t>
            </a:r>
          </a:p>
          <a:p>
            <a:pPr lvl="1" algn="just"/>
            <a:r>
              <a:rPr lang="en-US" sz="1800" dirty="0">
                <a:latin typeface="Times New Roman" panose="02020603050405020304" pitchFamily="18" charset="0"/>
                <a:cs typeface="Times New Roman" panose="02020603050405020304" pitchFamily="18" charset="0"/>
              </a:rPr>
              <a:t>Acts and decisions that are necessary to commit a crime.</a:t>
            </a:r>
          </a:p>
          <a:p>
            <a:pPr lvl="1" algn="just"/>
            <a:r>
              <a:rPr lang="en-US" sz="1800" dirty="0">
                <a:latin typeface="Times New Roman" panose="02020603050405020304" pitchFamily="18" charset="0"/>
                <a:cs typeface="Times New Roman" panose="02020603050405020304" pitchFamily="18" charset="0"/>
              </a:rPr>
              <a:t>Any related choices made by an offender.</a:t>
            </a:r>
          </a:p>
          <a:p>
            <a:pPr lvl="1" algn="just"/>
            <a:r>
              <a:rPr lang="en-US" sz="1800" dirty="0">
                <a:latin typeface="Times New Roman" panose="02020603050405020304" pitchFamily="18" charset="0"/>
                <a:cs typeface="Times New Roman" panose="02020603050405020304" pitchFamily="18" charset="0"/>
              </a:rPr>
              <a:t>Learned </a:t>
            </a:r>
            <a:r>
              <a:rPr lang="en-US" sz="1800" dirty="0" err="1">
                <a:latin typeface="Times New Roman" panose="02020603050405020304" pitchFamily="18" charset="0"/>
                <a:cs typeface="Times New Roman" panose="02020603050405020304" pitchFamily="18" charset="0"/>
              </a:rPr>
              <a:t>behaviours</a:t>
            </a:r>
            <a:r>
              <a:rPr lang="en-US" sz="1800" dirty="0">
                <a:latin typeface="Times New Roman" panose="02020603050405020304" pitchFamily="18" charset="0"/>
                <a:cs typeface="Times New Roman" panose="02020603050405020304" pitchFamily="18" charset="0"/>
              </a:rPr>
              <a:t> that are dynamic and malleable. </a:t>
            </a:r>
          </a:p>
          <a:p>
            <a:pPr marL="0" indent="0" algn="just">
              <a:buNone/>
            </a:pPr>
            <a:r>
              <a:rPr lang="en-US" sz="1800" dirty="0">
                <a:latin typeface="Times New Roman" panose="02020603050405020304" pitchFamily="18" charset="0"/>
                <a:cs typeface="Times New Roman" panose="02020603050405020304" pitchFamily="18" charset="0"/>
              </a:rPr>
              <a:t>For example, in a murder case where the assassin uses the same weapon and methodology, such as stabbing in the back, it shows that there’s only one perpetrator. MO can also be used as a basis for admitting evidence of other crimes. </a:t>
            </a:r>
          </a:p>
          <a:p>
            <a:pPr marL="0" indent="0" algn="just">
              <a:buNone/>
            </a:pPr>
            <a:r>
              <a:rPr lang="en-US" sz="1800" dirty="0">
                <a:latin typeface="Times New Roman" panose="02020603050405020304" pitchFamily="18" charset="0"/>
                <a:cs typeface="Times New Roman" panose="02020603050405020304" pitchFamily="18" charset="0"/>
              </a:rPr>
              <a:t>For example, in a bank robbery case, evidence that the alleged robber was convicted of an armed robbery in the past could be admissible to prove identity through MO.</a:t>
            </a:r>
          </a:p>
        </p:txBody>
      </p:sp>
    </p:spTree>
    <p:extLst>
      <p:ext uri="{BB962C8B-B14F-4D97-AF65-F5344CB8AC3E}">
        <p14:creationId xmlns:p14="http://schemas.microsoft.com/office/powerpoint/2010/main" val="3475709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5E9405-E0DE-2E63-FA07-80F0579F217B}"/>
              </a:ext>
            </a:extLst>
          </p:cNvPr>
          <p:cNvPicPr>
            <a:picLocks noChangeAspect="1"/>
          </p:cNvPicPr>
          <p:nvPr/>
        </p:nvPicPr>
        <p:blipFill>
          <a:blip r:embed="rId2"/>
          <a:stretch>
            <a:fillRect/>
          </a:stretch>
        </p:blipFill>
        <p:spPr>
          <a:xfrm>
            <a:off x="706478" y="0"/>
            <a:ext cx="11485522" cy="6858000"/>
          </a:xfrm>
          <a:prstGeom prst="rect">
            <a:avLst/>
          </a:prstGeom>
        </p:spPr>
      </p:pic>
    </p:spTree>
    <p:extLst>
      <p:ext uri="{BB962C8B-B14F-4D97-AF65-F5344CB8AC3E}">
        <p14:creationId xmlns:p14="http://schemas.microsoft.com/office/powerpoint/2010/main" val="188593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E3C77-B48E-B0D2-6DD4-04E296911AE5}"/>
              </a:ext>
            </a:extLst>
          </p:cNvPr>
          <p:cNvPicPr>
            <a:picLocks noChangeAspect="1"/>
          </p:cNvPicPr>
          <p:nvPr/>
        </p:nvPicPr>
        <p:blipFill>
          <a:blip r:embed="rId2"/>
          <a:stretch>
            <a:fillRect/>
          </a:stretch>
        </p:blipFill>
        <p:spPr>
          <a:xfrm>
            <a:off x="694078" y="0"/>
            <a:ext cx="11497922" cy="6858000"/>
          </a:xfrm>
          <a:prstGeom prst="rect">
            <a:avLst/>
          </a:prstGeom>
        </p:spPr>
      </p:pic>
    </p:spTree>
    <p:extLst>
      <p:ext uri="{BB962C8B-B14F-4D97-AF65-F5344CB8AC3E}">
        <p14:creationId xmlns:p14="http://schemas.microsoft.com/office/powerpoint/2010/main" val="202304971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{60DFE629-152A-8049-B0FD-6AB3B4F0BE04}tf10001072</Template>
  <TotalTime>2104</TotalTime>
  <Words>5251</Words>
  <Application>Microsoft Office PowerPoint</Application>
  <PresentationFormat>Widescreen</PresentationFormat>
  <Paragraphs>389</Paragraphs>
  <Slides>54</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Calibri</vt:lpstr>
      <vt:lpstr>Franklin Gothic Book</vt:lpstr>
      <vt:lpstr>Times New Roman</vt:lpstr>
      <vt:lpstr>Wingdings</vt:lpstr>
      <vt:lpstr>Wingdings 3</vt:lpstr>
      <vt:lpstr>Crop</vt:lpstr>
      <vt:lpstr>Office Theme</vt:lpstr>
      <vt:lpstr>Unit – I</vt:lpstr>
      <vt:lpstr>Forensic Science?</vt:lpstr>
      <vt:lpstr>Introduction:</vt:lpstr>
      <vt:lpstr>Nature and Scope of Forensic Sciences</vt:lpstr>
      <vt:lpstr>2 Important Terms in Forensics</vt:lpstr>
      <vt:lpstr>PowerPoint Presentation</vt:lpstr>
      <vt:lpstr>2 Important Terms in Forensics</vt:lpstr>
      <vt:lpstr>PowerPoint Presentation</vt:lpstr>
      <vt:lpstr>PowerPoint Presentation</vt:lpstr>
      <vt:lpstr>Forensic Science – The Concept</vt:lpstr>
      <vt:lpstr>Basic Principles of Forensic Science</vt:lpstr>
      <vt:lpstr>PowerPoint Presentation</vt:lpstr>
      <vt:lpstr>Sherlock Holmes?</vt:lpstr>
      <vt:lpstr>Golden Rule of Criminal Investigation?  The Golden Rule in Criminal Investigation. “Do not touch, alter, move, or transfer any object at the crime scene unless it is properly marked, measured, sketched and/or photographed ”.</vt:lpstr>
      <vt:lpstr>What is Forensic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Crime?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Forensic Sciences</dc:title>
  <dc:creator>Kiruthiga U</dc:creator>
  <cp:lastModifiedBy>Ashna Bhatia</cp:lastModifiedBy>
  <cp:revision>33</cp:revision>
  <dcterms:created xsi:type="dcterms:W3CDTF">2021-11-15T15:36:50Z</dcterms:created>
  <dcterms:modified xsi:type="dcterms:W3CDTF">2024-09-04T06:41:46Z</dcterms:modified>
</cp:coreProperties>
</file>